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60" r:id="rId3"/>
    <p:sldId id="275" r:id="rId4"/>
    <p:sldId id="277" r:id="rId5"/>
    <p:sldId id="278" r:id="rId6"/>
    <p:sldId id="279" r:id="rId7"/>
    <p:sldId id="276" r:id="rId8"/>
    <p:sldId id="280" r:id="rId9"/>
    <p:sldId id="281" r:id="rId10"/>
    <p:sldId id="282" r:id="rId11"/>
    <p:sldId id="283" r:id="rId12"/>
    <p:sldId id="286" r:id="rId13"/>
    <p:sldId id="284" r:id="rId14"/>
    <p:sldId id="293" r:id="rId15"/>
    <p:sldId id="288" r:id="rId16"/>
    <p:sldId id="287" r:id="rId17"/>
    <p:sldId id="294" r:id="rId18"/>
    <p:sldId id="290" r:id="rId19"/>
    <p:sldId id="289" r:id="rId20"/>
    <p:sldId id="291" r:id="rId21"/>
    <p:sldId id="292" r:id="rId22"/>
    <p:sldId id="270" r:id="rId23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09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2CA73-6D81-4413-937A-5FDC00502175}" type="datetimeFigureOut">
              <a:rPr lang="uk-UA" smtClean="0"/>
              <a:t>04.04.2019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A3E5F4-A379-4AFE-890E-B826D22519E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73901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C1FEF3-265F-4A79-8E3E-145146FF2C42}" type="slidenum">
              <a:rPr lang="ru-RU" smtClean="0"/>
              <a:pPr eaLnBrk="1" hangingPunct="1"/>
              <a:t>1</a:t>
            </a:fld>
            <a:endParaRPr lang="ru-RU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uk-UA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05D0F-D3D7-45CE-80AA-46690ED339B2}" type="datetimeFigureOut">
              <a:rPr lang="uk-UA" smtClean="0"/>
              <a:t>04.04.2019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CB8A-0812-424E-B2FC-5AAAC04A20E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1966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05D0F-D3D7-45CE-80AA-46690ED339B2}" type="datetimeFigureOut">
              <a:rPr lang="uk-UA" smtClean="0"/>
              <a:t>04.04.2019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CB8A-0812-424E-B2FC-5AAAC04A20E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325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05D0F-D3D7-45CE-80AA-46690ED339B2}" type="datetimeFigureOut">
              <a:rPr lang="uk-UA" smtClean="0"/>
              <a:t>04.04.2019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CB8A-0812-424E-B2FC-5AAAC04A20E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2235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05D0F-D3D7-45CE-80AA-46690ED339B2}" type="datetimeFigureOut">
              <a:rPr lang="uk-UA" smtClean="0"/>
              <a:t>04.04.2019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CB8A-0812-424E-B2FC-5AAAC04A20E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52940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05D0F-D3D7-45CE-80AA-46690ED339B2}" type="datetimeFigureOut">
              <a:rPr lang="uk-UA" smtClean="0"/>
              <a:t>04.04.2019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CB8A-0812-424E-B2FC-5AAAC04A20E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3829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05D0F-D3D7-45CE-80AA-46690ED339B2}" type="datetimeFigureOut">
              <a:rPr lang="uk-UA" smtClean="0"/>
              <a:t>04.04.2019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CB8A-0812-424E-B2FC-5AAAC04A20E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14669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05D0F-D3D7-45CE-80AA-46690ED339B2}" type="datetimeFigureOut">
              <a:rPr lang="uk-UA" smtClean="0"/>
              <a:t>04.04.2019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CB8A-0812-424E-B2FC-5AAAC04A20E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77199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05D0F-D3D7-45CE-80AA-46690ED339B2}" type="datetimeFigureOut">
              <a:rPr lang="uk-UA" smtClean="0"/>
              <a:t>04.04.2019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CB8A-0812-424E-B2FC-5AAAC04A20E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1412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05D0F-D3D7-45CE-80AA-46690ED339B2}" type="datetimeFigureOut">
              <a:rPr lang="uk-UA" smtClean="0"/>
              <a:t>04.04.2019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CB8A-0812-424E-B2FC-5AAAC04A20E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0502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05D0F-D3D7-45CE-80AA-46690ED339B2}" type="datetimeFigureOut">
              <a:rPr lang="uk-UA" smtClean="0"/>
              <a:t>04.04.2019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CB8A-0812-424E-B2FC-5AAAC04A20E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49190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05D0F-D3D7-45CE-80AA-46690ED339B2}" type="datetimeFigureOut">
              <a:rPr lang="uk-UA" smtClean="0"/>
              <a:t>04.04.2019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1CB8A-0812-424E-B2FC-5AAAC04A20E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8635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05D0F-D3D7-45CE-80AA-46690ED339B2}" type="datetimeFigureOut">
              <a:rPr lang="uk-UA" smtClean="0"/>
              <a:t>04.04.2019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1CB8A-0812-424E-B2FC-5AAAC04A20E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003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arxiv.org/pdf/1610.02357.pdf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www.cv-foundation.org/openaccess/content_cvpr_2015/papers/Szegedy_Going_Deeper_With_2015_CVPR_paper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owardsdatascience.com/review-xception-with-depthwise-separable-convolution-better-than-inception-v3-image-dc967dd42568" TargetMode="External"/><Relationship Id="rId5" Type="http://schemas.openxmlformats.org/officeDocument/2006/relationships/hyperlink" Target="https://github.com/hokmund/xception-transfer-learning/blob/master/transfer-learning.ipynb" TargetMode="External"/><Relationship Id="rId4" Type="http://schemas.openxmlformats.org/officeDocument/2006/relationships/hyperlink" Target="https://habr.com/ru/post/347564/" TargetMode="External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WTWKY0S19cKBKYKuv2_9juTHCNyKSfVv" TargetMode="External"/><Relationship Id="rId2" Type="http://schemas.openxmlformats.org/officeDocument/2006/relationships/hyperlink" Target="https://colab.research.google.com/drive/1IZEyIORa4sDgBkxU9NV-hJLNfZMWMg8u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3"/>
          <p:cNvSpPr txBox="1">
            <a:spLocks noChangeArrowheads="1"/>
          </p:cNvSpPr>
          <p:nvPr/>
        </p:nvSpPr>
        <p:spPr bwMode="auto">
          <a:xfrm>
            <a:off x="-36513" y="2045166"/>
            <a:ext cx="9144001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InClass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Prediction Competition:</a:t>
            </a: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/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Flower image classification </a:t>
            </a: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modeling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using neural network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1" name="Rectangle 15"/>
          <p:cNvSpPr>
            <a:spLocks noChangeArrowheads="1"/>
          </p:cNvSpPr>
          <p:nvPr/>
        </p:nvSpPr>
        <p:spPr bwMode="auto">
          <a:xfrm>
            <a:off x="2657791" y="447055"/>
            <a:ext cx="40062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GeekHub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DS 2019 Challenge</a:t>
            </a:r>
            <a:endParaRPr lang="uk-UA" sz="24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052" name="Group 7"/>
          <p:cNvGrpSpPr>
            <a:grpSpLocks/>
          </p:cNvGrpSpPr>
          <p:nvPr/>
        </p:nvGrpSpPr>
        <p:grpSpPr bwMode="auto">
          <a:xfrm>
            <a:off x="479291" y="4911176"/>
            <a:ext cx="11429999" cy="706438"/>
            <a:chOff x="385" y="3195"/>
            <a:chExt cx="7200" cy="445"/>
          </a:xfrm>
        </p:grpSpPr>
        <p:sp>
          <p:nvSpPr>
            <p:cNvPr id="2055" name="Text Box 16"/>
            <p:cNvSpPr txBox="1">
              <a:spLocks noChangeArrowheads="1"/>
            </p:cNvSpPr>
            <p:nvPr/>
          </p:nvSpPr>
          <p:spPr bwMode="auto">
            <a:xfrm>
              <a:off x="385" y="3349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ru-RU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6" name="Rectangle 18"/>
            <p:cNvSpPr>
              <a:spLocks noChangeArrowheads="1"/>
            </p:cNvSpPr>
            <p:nvPr/>
          </p:nvSpPr>
          <p:spPr bwMode="auto">
            <a:xfrm>
              <a:off x="2210" y="3195"/>
              <a:ext cx="537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 dirty="0" err="1" smtClean="0">
                  <a:latin typeface="Times New Roman" pitchFamily="18" charset="0"/>
                  <a:cs typeface="Times New Roman" pitchFamily="18" charset="0"/>
                </a:rPr>
                <a:t>Filipov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err="1" smtClean="0">
                  <a:latin typeface="Times New Roman" pitchFamily="18" charset="0"/>
                  <a:cs typeface="Times New Roman" pitchFamily="18" charset="0"/>
                </a:rPr>
                <a:t>Vitalii</a:t>
              </a:r>
              <a:endParaRPr lang="ru-RU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-18480"/>
            <a:ext cx="9144000" cy="8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Model select 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5" name="Rectangle 7"/>
          <p:cNvSpPr>
            <a:spLocks noChangeArrowheads="1"/>
          </p:cNvSpPr>
          <p:nvPr/>
        </p:nvSpPr>
        <p:spPr bwMode="auto">
          <a:xfrm>
            <a:off x="8676456" y="6391275"/>
            <a:ext cx="433388" cy="3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10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970781"/>
            <a:ext cx="5387253" cy="5194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411760" y="6114782"/>
            <a:ext cx="49502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https://keras.io/applications/#inceptionresnetv2</a:t>
            </a:r>
            <a:endParaRPr lang="uk-UA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45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"/>
          <p:cNvSpPr>
            <a:spLocks noChangeArrowheads="1"/>
          </p:cNvSpPr>
          <p:nvPr/>
        </p:nvSpPr>
        <p:spPr bwMode="auto">
          <a:xfrm>
            <a:off x="8676456" y="6391275"/>
            <a:ext cx="433388" cy="3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11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1966" y="5995154"/>
            <a:ext cx="119808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Inception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  <a:hlinkClick r:id="rId2"/>
              </a:rPr>
              <a:t>https</a:t>
            </a:r>
            <a:r>
              <a:rPr lang="en-US" sz="1200" dirty="0">
                <a:latin typeface="Times New Roman" pitchFamily="18" charset="0"/>
                <a:cs typeface="Times New Roman" pitchFamily="18" charset="0"/>
                <a:hlinkClick r:id="rId2"/>
              </a:rPr>
              <a:t>://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  <a:hlinkClick r:id="rId2"/>
              </a:rPr>
              <a:t>www.cv-foundation.org/openaccess/content_cvpr_2015/papers/Szegedy_Going_Deeper_With_2015_CVPR_paper.pdf</a:t>
            </a: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200" b="1" dirty="0" err="1" smtClean="0">
                <a:latin typeface="Times New Roman" pitchFamily="18" charset="0"/>
                <a:cs typeface="Times New Roman" pitchFamily="18" charset="0"/>
              </a:rPr>
              <a:t>Xception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>
                <a:latin typeface="Times New Roman" pitchFamily="18" charset="0"/>
                <a:cs typeface="Times New Roman" pitchFamily="18" charset="0"/>
                <a:hlinkClick r:id="rId3"/>
              </a:rPr>
              <a:t>https://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  <a:hlinkClick r:id="rId3"/>
              </a:rPr>
              <a:t>arxiv.org/pdf/1610.02357.pdf</a:t>
            </a: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  <a:hlinkClick r:id="rId4"/>
              </a:rPr>
              <a:t>https</a:t>
            </a:r>
            <a:r>
              <a:rPr lang="en-US" sz="1200" dirty="0">
                <a:latin typeface="Times New Roman" pitchFamily="18" charset="0"/>
                <a:cs typeface="Times New Roman" pitchFamily="18" charset="0"/>
                <a:hlinkClick r:id="rId4"/>
              </a:rPr>
              <a:t>://habr.com/ru/post/347564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  <a:hlinkClick r:id="rId4"/>
              </a:rPr>
              <a:t>/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  <a:hlinkClick r:id="rId5"/>
              </a:rPr>
              <a:t>https</a:t>
            </a:r>
            <a:r>
              <a:rPr lang="en-US" sz="1200" dirty="0">
                <a:latin typeface="Times New Roman" pitchFamily="18" charset="0"/>
                <a:cs typeface="Times New Roman" pitchFamily="18" charset="0"/>
                <a:hlinkClick r:id="rId5"/>
              </a:rPr>
              <a:t>://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  <a:hlinkClick r:id="rId5"/>
              </a:rPr>
              <a:t>github.com/hokmund/xception-transfer-learning/blob/master/transfer-learning.ipynb</a:t>
            </a: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  <a:hlinkClick r:id="rId6"/>
              </a:rPr>
              <a:t>https</a:t>
            </a:r>
            <a:r>
              <a:rPr lang="en-US" sz="1200" dirty="0">
                <a:latin typeface="Times New Roman" pitchFamily="18" charset="0"/>
                <a:cs typeface="Times New Roman" pitchFamily="18" charset="0"/>
                <a:hlinkClick r:id="rId6"/>
              </a:rPr>
              <a:t>://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  <a:hlinkClick r:id="rId6"/>
              </a:rPr>
              <a:t>towardsdatascience.com/review-xception-with-depthwise-separable-convolution-better-than-inception-v3-image-dc967dd42568</a:t>
            </a: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uk-UA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 descr="https://habrastorage.org/webt/by/ah/k3/byahk38pud3wpqlimvqqbib5dxq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8680"/>
            <a:ext cx="4896544" cy="254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508104" y="1628800"/>
            <a:ext cx="3179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full module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Inception network</a:t>
            </a:r>
            <a:endParaRPr lang="uk-UA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4" name="Picture 4" descr="https://habrastorage.org/webt/8x/xc/k5/8xxck53kuhqon_9y9xc6vs77uk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75037"/>
            <a:ext cx="4584468" cy="253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851920" y="3140968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Xception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uk-UA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188640"/>
            <a:ext cx="9144000" cy="8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Model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Xception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 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2016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François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Chollet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8" name="Picture 8" descr="https://cdn-images-1.medium.com/max/800/1*J8dborzVBRBupJfvR7Yhu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098148"/>
            <a:ext cx="3853546" cy="270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43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"/>
          <p:cNvSpPr>
            <a:spLocks noChangeArrowheads="1"/>
          </p:cNvSpPr>
          <p:nvPr/>
        </p:nvSpPr>
        <p:spPr bwMode="auto">
          <a:xfrm>
            <a:off x="8676456" y="6391275"/>
            <a:ext cx="433388" cy="3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12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-99392"/>
            <a:ext cx="9144000" cy="8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Modeling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structure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23425"/>
            <a:ext cx="6264696" cy="5817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721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55976" y="169118"/>
            <a:ext cx="4695825" cy="657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-2483768" y="-27384"/>
            <a:ext cx="9144000" cy="8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Model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Xception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Base model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5" name="Rectangle 7"/>
          <p:cNvSpPr>
            <a:spLocks noChangeArrowheads="1"/>
          </p:cNvSpPr>
          <p:nvPr/>
        </p:nvSpPr>
        <p:spPr bwMode="auto">
          <a:xfrm>
            <a:off x="8676456" y="6391275"/>
            <a:ext cx="433388" cy="3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13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6"/>
          <a:stretch/>
        </p:blipFill>
        <p:spPr bwMode="auto">
          <a:xfrm>
            <a:off x="387537" y="1288926"/>
            <a:ext cx="2528279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321610" y="805036"/>
            <a:ext cx="237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Input data: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19" r="35043"/>
          <a:stretch/>
        </p:blipFill>
        <p:spPr bwMode="auto">
          <a:xfrm>
            <a:off x="179513" y="4334513"/>
            <a:ext cx="3816424" cy="247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99"/>
          <a:stretch/>
        </p:blipFill>
        <p:spPr bwMode="auto">
          <a:xfrm>
            <a:off x="179512" y="3241154"/>
            <a:ext cx="3816425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91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384" y="3055"/>
            <a:ext cx="9144000" cy="8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Model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Xception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- Top (dense) layers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5" name="Rectangle 7"/>
          <p:cNvSpPr>
            <a:spLocks noChangeArrowheads="1"/>
          </p:cNvSpPr>
          <p:nvPr/>
        </p:nvSpPr>
        <p:spPr bwMode="auto">
          <a:xfrm>
            <a:off x="8676456" y="6391275"/>
            <a:ext cx="433388" cy="3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14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1" y="3645024"/>
            <a:ext cx="8353425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8"/>
          <a:stretch/>
        </p:blipFill>
        <p:spPr bwMode="auto">
          <a:xfrm>
            <a:off x="107504" y="620688"/>
            <a:ext cx="8705850" cy="4733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045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-34156" y="-99392"/>
            <a:ext cx="9144000" cy="8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Model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Xception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– Main model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5" name="Rectangle 7"/>
          <p:cNvSpPr>
            <a:spLocks noChangeArrowheads="1"/>
          </p:cNvSpPr>
          <p:nvPr/>
        </p:nvSpPr>
        <p:spPr bwMode="auto">
          <a:xfrm>
            <a:off x="8676456" y="6391275"/>
            <a:ext cx="433388" cy="3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15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7" b="26228"/>
          <a:stretch/>
        </p:blipFill>
        <p:spPr bwMode="auto">
          <a:xfrm>
            <a:off x="107504" y="798537"/>
            <a:ext cx="5264596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724128" y="1988840"/>
            <a:ext cx="3060502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b="1" u="sng" dirty="0" smtClean="0">
                <a:latin typeface="Times New Roman" pitchFamily="18" charset="0"/>
                <a:cs typeface="Times New Roman" pitchFamily="18" charset="0"/>
              </a:rPr>
              <a:t>Main features :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2-level dense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layres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Dropout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layres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Activators: ‘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relu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’/ ‘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elu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’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Optimizator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SGD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Data argumentation</a:t>
            </a:r>
          </a:p>
        </p:txBody>
      </p:sp>
    </p:spTree>
    <p:extLst>
      <p:ext uri="{BB962C8B-B14F-4D97-AF65-F5344CB8AC3E}">
        <p14:creationId xmlns:p14="http://schemas.microsoft.com/office/powerpoint/2010/main" val="103955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-34156" y="-99392"/>
            <a:ext cx="9144000" cy="8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Model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Xception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– Main model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5" name="Rectangle 7"/>
          <p:cNvSpPr>
            <a:spLocks noChangeArrowheads="1"/>
          </p:cNvSpPr>
          <p:nvPr/>
        </p:nvSpPr>
        <p:spPr bwMode="auto">
          <a:xfrm>
            <a:off x="8676456" y="6391275"/>
            <a:ext cx="433388" cy="3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16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90" y="4149080"/>
            <a:ext cx="83058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40" y="620688"/>
            <a:ext cx="81915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761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-34156" y="-99392"/>
            <a:ext cx="9144000" cy="8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Learning Curves</a:t>
            </a:r>
          </a:p>
        </p:txBody>
      </p:sp>
      <p:sp>
        <p:nvSpPr>
          <p:cNvPr id="3075" name="Rectangle 7"/>
          <p:cNvSpPr>
            <a:spLocks noChangeArrowheads="1"/>
          </p:cNvSpPr>
          <p:nvPr/>
        </p:nvSpPr>
        <p:spPr bwMode="auto">
          <a:xfrm>
            <a:off x="8676456" y="6391275"/>
            <a:ext cx="433388" cy="3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17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27808"/>
            <a:ext cx="7284414" cy="4689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66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-34156" y="-99392"/>
            <a:ext cx="9144000" cy="8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Predict image class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5" name="Rectangle 7"/>
          <p:cNvSpPr>
            <a:spLocks noChangeArrowheads="1"/>
          </p:cNvSpPr>
          <p:nvPr/>
        </p:nvSpPr>
        <p:spPr bwMode="auto">
          <a:xfrm>
            <a:off x="8676456" y="6391275"/>
            <a:ext cx="433388" cy="3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18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72902"/>
            <a:ext cx="52197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5536" y="620688"/>
            <a:ext cx="2079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Function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for predict</a:t>
            </a:r>
            <a:endParaRPr lang="uk-UA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5"/>
          <a:stretch/>
        </p:blipFill>
        <p:spPr bwMode="auto">
          <a:xfrm>
            <a:off x="390636" y="3501008"/>
            <a:ext cx="4401423" cy="2997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395536" y="2996952"/>
            <a:ext cx="5610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Predicted class and probability for random image (test folder)</a:t>
            </a:r>
            <a:endParaRPr lang="uk-UA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095" y="3529835"/>
            <a:ext cx="3609975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345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-34156" y="-99392"/>
            <a:ext cx="9144000" cy="8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Predict image class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5" name="Rectangle 7"/>
          <p:cNvSpPr>
            <a:spLocks noChangeArrowheads="1"/>
          </p:cNvSpPr>
          <p:nvPr/>
        </p:nvSpPr>
        <p:spPr bwMode="auto">
          <a:xfrm>
            <a:off x="8676456" y="6391275"/>
            <a:ext cx="433388" cy="3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19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5" y="716489"/>
            <a:ext cx="8877117" cy="566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75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-18480"/>
            <a:ext cx="9144000" cy="8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Tasks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5" name="Rectangle 7"/>
          <p:cNvSpPr>
            <a:spLocks noChangeArrowheads="1"/>
          </p:cNvSpPr>
          <p:nvPr/>
        </p:nvSpPr>
        <p:spPr bwMode="auto">
          <a:xfrm>
            <a:off x="8747125" y="6391275"/>
            <a:ext cx="433388" cy="3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2859" y="848901"/>
            <a:ext cx="864096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Task is very simple - classification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flowers by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using neural network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b="1" u="sng" dirty="0" smtClean="0">
                <a:latin typeface="Times New Roman" pitchFamily="18" charset="0"/>
                <a:cs typeface="Times New Roman" pitchFamily="18" charset="0"/>
              </a:rPr>
              <a:t>Tasks to Do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Image exploration and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management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Image preprocessing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Load images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Splitting data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Image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processing /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file operations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 selection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Modeling by NN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Analysis results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Submit data to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Kaggle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Analysis results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2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-34156" y="-99392"/>
            <a:ext cx="9144000" cy="8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Predict image class (test)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5" name="Rectangle 7"/>
          <p:cNvSpPr>
            <a:spLocks noChangeArrowheads="1"/>
          </p:cNvSpPr>
          <p:nvPr/>
        </p:nvSpPr>
        <p:spPr bwMode="auto">
          <a:xfrm>
            <a:off x="8676456" y="6391275"/>
            <a:ext cx="433388" cy="3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20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11809"/>
            <a:ext cx="6081854" cy="5685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317476"/>
            <a:ext cx="292417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907704" y="571134"/>
            <a:ext cx="174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low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probability</a:t>
            </a:r>
            <a:endParaRPr lang="uk-UA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804248" y="899428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less 50%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5224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-34156" y="-99392"/>
            <a:ext cx="9144000" cy="8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Predict image class (train)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5" name="Rectangle 7"/>
          <p:cNvSpPr>
            <a:spLocks noChangeArrowheads="1"/>
          </p:cNvSpPr>
          <p:nvPr/>
        </p:nvSpPr>
        <p:spPr bwMode="auto">
          <a:xfrm>
            <a:off x="8676456" y="6391275"/>
            <a:ext cx="433388" cy="3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21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907704" y="571134"/>
            <a:ext cx="174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low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probability</a:t>
            </a:r>
            <a:endParaRPr lang="uk-UA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804248" y="899428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less 60%</a:t>
            </a:r>
            <a:endParaRPr lang="uk-UA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1" y="1075637"/>
            <a:ext cx="6080306" cy="5687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17104"/>
            <a:ext cx="2981325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5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2204864"/>
            <a:ext cx="9144000" cy="8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That’s all for today ;)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6291317"/>
            <a:ext cx="8280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Image normalization </a:t>
            </a:r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colab.research.google.com/drive/1IZEyIORa4sDgBkxU9NV-hJLNfZMWMg8u</a:t>
            </a:r>
            <a:endParaRPr lang="en-US" sz="1400" dirty="0" smtClean="0"/>
          </a:p>
          <a:p>
            <a:r>
              <a:rPr lang="en-US" sz="1400" dirty="0"/>
              <a:t>Main notebook </a:t>
            </a:r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colab.research.google.com/drive/1WTWKY0S19cKBKYKuv2_9juTHCNyKSfVv</a:t>
            </a:r>
            <a:endParaRPr lang="en-US" sz="1400" dirty="0" smtClean="0"/>
          </a:p>
          <a:p>
            <a:endParaRPr lang="en-US" sz="1400" dirty="0" smtClean="0"/>
          </a:p>
          <a:p>
            <a:endParaRPr lang="uk-UA" sz="14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687" y="2877650"/>
            <a:ext cx="3394489" cy="341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39434"/>
            <a:ext cx="9144000" cy="8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Result: 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5"/>
          <a:stretch/>
        </p:blipFill>
        <p:spPr bwMode="auto">
          <a:xfrm>
            <a:off x="539552" y="764704"/>
            <a:ext cx="8486775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6" descr="data:image/png;base64,iVBORw0KGgoAAAANSUhEUgAAAjQAAAGACAYAAAC6OPj9AAAABHNCSVQICAgIfAhkiAAAAAlwSFlz%0AAAALEgAACxIB0t1+/AAAADl0RVh0U29mdHdhcmUAbWF0cGxvdGxpYiB2ZXJzaW9uIDMuMC4zLCBo%0AdHRwOi8vbWF0cGxvdGxpYi5vcmcvnQurowAAIABJREFUeJzs3Xt80+XdP/5Xjs25Tdqk5xMtUGg5%0ACignRQQPoHiYAmOCE5Tpxjz8pnNy34595y0Tp/d0zE2H0+12HsoUJiqKIjBRQUROpRx7pOcmTXpM%0A0ub0+yMlUmkphyafJH09Hw8f7SfJJ3lftjSvXNf1uS6Rz+fzgYiIiCiCiYUugIiIiOhSMdAQERFR%0AxGOgISIioojHQENEREQRj4GGiIiIIh4DDREREUU8qdAFXCqzuS1oz63Xq2Cz2YP2/OGC7YwubGf0%0AGAxtBNjOaBPMdhqN2j7vYw/NOUilEqFLCAm2M7qwndFjMLQRYDujjVDtZKAhIiKiiMdAQ0RERBGP%0AgYaIiIgiHgMNERERDQhHpxtdLo8grx3xVzkRERFR6LjcXjQ2O9Bgtfv/s9lRb/Uft3R0ITlBjafu%0AuTzkdTHQEBERDTCfz4cOpxvWViesbZ2wtjohlUkh9vmgU8sRq5ZDp5ZDq5JBKgm/wRKv14emVica%0ArHbUW+1osDpQb/MHmKZWJ3y+no8XAYiPVaAg24BpY1MFqZmBhoiI6AI5u9ywtnbC2ub0f2119jxu%0Ac6LL5T2v59IoZT1Cjk4lR6zG/zWY4cfn86G1o8sfWGyO7uDiDzDmZgfcHt9Z58Sq5RiaFockgxKJ%0ABhWS9CokGlQwxikhk/prMxq1QV0jri8MNEGwdu0fcPz4UVitTXA6nUhJSYVOF4vVq39/zvM2b34f%0AarUGV111dYgqJSKi73O5vbC1Oc8OLG3fBRd7p7vP8zVKGZL0Khh0Cuh1MTBoY2DQKZBk1KK6rgWt%0A9i60tHeh1d6F1o4utHR0oaW9E7WWjn5r6y386NQyxKpj+gw/dqfrrMByusels+vs+S7KGAnSTZoe%0AgSXRoESiXgVlTPjGhvCtLIL9/OcPA/AHlLKyUqxY8dB5nTdnzk3BLIuIqFdujxfHKm345lgjKuvb%0AkJygRnaSFlnJOmQkaqCQR9dbRbvDhXqr/btelVYnmroDi63ViVa7q89zFXIJDDoFhqToYND5g4pB%0Aqwh8r9fGIEbW+8JyRqMW2SZ1n8/tcnvRZvcHnNaO78JOa0dXjxB0IeHndHu/TyoRI9GgPCuwJBlU%0A0KpkEIlE/T5/uImu39Iwtm/fXrz99j9ht9uxYsXD2L//W+zY8Rm8Xi8mT56KpUuX429/exlxcXHI%0Azs7Bhg3rIRKJUVlZjhkzrsHSpcuFbgIRRRG3x4sjFVbsPWbG/pNmdDj9PQ4SsQinGtvx9ZEGAIBI%0ABKTEq5HVHXCykrXIMGkgi4BVbz1eLxqsDlSb21HV+N1/trbOXh8vlYhh0MUgJUGNeJ0Cel13UNF+%0A91WlCN7bpkwq9gcknaLfx34//JwZgs4MPx6vD9nJuh6BJdGghEGngDgCQ8u5RH2gWb+tBN8ca7yo%0AcyUSETy9jCFOzDNh/szcC36+0tISvPXWBsjlcuzf/y3+/OdXIBaLMX/+zViwYFGPxx45Uow333wX%0AXq8Xd9xxEwMNEV0yl9uL4nIr9h5vxP6TFji6h0302hhMzk/ChDwTclNjYW5xoLyuFRV1baiob0Nl%0AfRtqLB348nA9AH/oSTWqkZWkQ3ayFllJOqQa1YJObm13uFDd2I6q7vBS3diOGksHXO6e81jiNHKM%0AGhKP1AQ14mMVgeEgvS4GWmXk9ExcSPgZLKI+0IST3NyhkMvlAACFQoEVK5ZDIpGgubkZra2tPR47%0AfHgeFAr+ohLRpelyeXC4O8QcOGmBs3vOhEEXg+mjkzFhuAlDUnU9Pq0n6lVI1KtwxcgkAP4rXuqs%0AdlQEQk4rKhvacaqhHZ8f9J8jlYiRkahBVpIW2ck6ZCVpkRyvhlg8sAHhfHtdpBIRUhLUSDdpkG7S%0AIt2oRppJA61KPqD1UPiI+kAzf2buRfWmAAM/U1sm849n1tfXobDwDbz66htQqVRYvHj+WY+VSMK/%0AO5eIwlOny4Oi0ibsPd6Ig6VNgYmf8ToFZoxNxWV5RgxJ1p13b4RYLEJqghqpCWpMHZUMwD9kVWvp%0A8Pfk1Lehos7fk1NW2wqgBgAQI5MgM1ETGKrKTtLBqFee91DHhfS6FAwxdIcXDdKN/gmt4Xg5NAVP%0A1AeacNTc3Ay9Xg+VSoXjx4+hvr4eLlffk9CIiPrT2eXBobImfHOsEYdKLYFLho1xCkwYl4oJeSZk%0AJWkHbEjF3yOjRUaiFld13+Zye1DVeDrk+IPOyZoWnKhuCZynjJF2z8fxB5ysZC0MBjVqLR3n3+ti%0A1ATCC3td6DQGGgEMHToMSqUK99+/FKNGjcXNN9+G555bg9GjxwhdGhFFEEenG4e6e2KKSpvQ1d1z%0AYdIrMTHPhAnDTchI1IRsXohMKsGQFB2GpOgCtzm73DjV0O4frqpvQ3l9G45W2nC00hZ4jFgEeL83%0AXTH2zF6X7gDDXhc6F5HP9/31/iJLMBfvEWpxoFBjO6ML2xk9emujo9ONAyUW7D3WiMPl1sDwS5JB%0AhQl5JkwYbkS6KXQh5mLYnS5UdoebirpWtDncSNDFBHpc0kwa6KKw12Uw/M4CwW2n0ajt8z720BAR%0AhTm704X9Jy349rgZh8ubAiu4piSoMWG4ERPyTEhNUId1iDmTSiHDiCwDRmQZAAyeN3oKLgYaIqIw%0A4+h0o9HmwIEyK3Z8W4Xicis83WMyaUY1Jgw34bLuEENEfgw0REQh5vP50NzeBXOzA+ZmBxpt3V+7%0Av//+yq4ZJg0u6x5OSo5niCHqDQMNEUWUVnsXympaEW91wN3pglohhUohgypGOuBrnlwKt8eLphZn%0AIKScGVzMzY7ABN4zScQiJMQqkJWshSlOiZwMPYZ0T4YlonNjoCGisOb1+lBW14rDZU0oKmtCRV0b%0AeruSQQT/JcFqpT/gaLqDjlohhVopg0ohhfr0scJ/rOm+PUYmuaj5J6eHhk73rpwZWppanejtkgtl%0AjARJ8SqY4pQw6pUwxilh6v7PoFP0CGWcW0J0/hhoiCjstHR0BQJMcbm1xz5DwzPiMCJTD7UmBuam%0ADnQ43OhwutDhdMPe/bWuqSOwDsv5kIhFvQYf1RkBSC4Tw9raec6hodNiNXLkpsYGQsuZXzURtLw+%0AUSRhoAmCtWv/gOPHj8JqbYLT6URKSip0ulisXv378zq/rq4WLS3NyMsbGeRKicKDx+tFWW0risqa%0AUFRqRWXDd70SBl0MJuSZUJAdj5FZeihj/H+2+uu9cLm9gYBzOvB0OFywn3ns7D52+I/bHS402hyB%0ACbh9+f7Q0OleltM9Ln3ttkxEwcNAEwQ///nDAIDNm99HWVkpVqx46ILO37t3DzweNwMNRbXm9k5/%0AgCmz4ki5FfbO73phRmTqMWpIPEYNMSDlIi9HlknFiNXEIFYTc0Hn+Xw+OLs8PYKP3emCs8sDvTam%0A16EhIhIeA00I/fnPf0RxcRG8Xg9uv/2HuOaa2di160u8+urLkMtjkJCQgJ/97CH8/e+vQCaTw2RK%0AwpQp04Qum2hAuD1elNa0oKjMiqKyJlQ1tgfui9cpMGlkIkYNMWBEph4KuXB/mkQiEZQxUihjpIiP%0A5QaxRJEi6gPNhpIPsL+x6KLOlYhFvXY9jzONwm25N17Qc+3btxc2mxUvvrgOnZ1OLFu2BNOnX4V3%0A3y3Egw8+goKC0di+fStkMhmuu24OTCYTwwxFPGurE4fL/QHmSIUVjk7/JolSiQj5Wd29MDnxSDKo%0AOK+EiC5J1AeacFFUdBBFRQexYsVyAIDX64HV2oSrr56FNWv+B9deOwezZ18Hvd4gcKVEF8/t8eJk%0AdQuKyppwuKwJ1eaOwH3GOAUm5ydh1JB45GXoESPnPBMiGjhRH2huy73xgntTThvISyZlMhnmzbsV%0AixYt6XH73LnzMHnyVHz++Q48+uiDWL362QF5PaJQ8Pl8aGo5oxem0obOLn8vjEwqRsEQA0Zl+3th%0AEvVK9sIQUdAENdCsXr0aBw8ehEgkwsqVKzF69OjAfVu3bsVf/vIXyOVyzJ07F3feeSe+/vprPPjg%0Agxg6dCgAYNiwYXjiiSeCWWLIjBxZgHXr/oKFC+9EV1cXXnrpT3jooUfw2mvrcMcdP8Qtt/wATU0W%0AVFaWQywWw+PxCF0yUQ8utwe1FjtONbahurEDVY1tqDZ39Lh0OVGvRMGoeIwaEo/hGXG82oeIQiZo%0AgWbPnj2orKxEYWEhSktLsXLlShQWFgIAvF4vnnzySWzcuBFxcXG49957MWvWLADApEmT8Mc//jFY%0AZQlm7NjxKCgYjZ/85G4APvzgBwsAAEajCQ88cB+0Wh1iY2Nx5513QSqV4Xe/+y1iY+Mwa9Z1whZO%0Ag87pZfmrGttR1diGqsZ2VJs7UN9kh/d7K8WZ9EoMT49DXqYeo4YYYNJzRVsiEkbQAs2uXbsCISUn%0AJwctLS1ob2+HRqOBzWaDTqeDweCfL3LFFVfgq6++QmpqarDKEcScOTf1OL7//p+f9Zgbb7wZN954%0Ac4/brrhiCt577+Og1kYEnF+vCwAo5BIMSdUh3ahBukmDNJMGaUa1oFcjERGdKWh/jSwWC/Lz8wPH%0ABoMBZrMZGo0GBoMBHR0dqKioQGpqKr7++mtMmjQJqampKCkpwX333YeWlhasWLECU6dOPefr6PUq%0ASKXB69Y2GrVBe+5wwnZGl++30+fzwdrqRHltK8prW1BR14ry2lbUmNvh/d6VfMnxaozKTUB2sg5Z%0AKbHITtHBpFeF5borg+HnORjaCLCd0UaIdobs45XvjK5qkUiEp59+GitXroRWq0VaWhoAICsrCytW%0ArMANN9yAqqoqLFmyBJ988gnkcnmfz2uz2YNW82DZR4XtjC6xcSocOtbQPWTUjmqz/2uvvS4p59Hr%0A4vWiqakd4WYw/DwHQxsBtjPaBLOd5wpKQQs0JpMJFoslcNzY2Aij0Rg4njRpEt58800AwHPPPYfU%0A1FQkJiZizpw5AICMjAwkJCSgoaEB6enpwSqTKGJ5vT40NjtQY+5AjaW9+2sH6q32s3pdTHH+uS5p%0Apu/CS0KsAmJedUREUSJogWbq1KlYu3YtFi5ciOLiYphMJmg0msD999xzD9asWQOlUont27fj7rvv%0AxqZNm2A2m7Fs2TKYzWY0NTUhMTExWCUSRQSvzwdrixPVlg7UWjpQY/aHlzqrHS53zw0YFXIJhmfo%0AkaRXfhdeONeFiAaBoP2VGz9+PPLz87Fw4UKIRCKsWrUKGzZsgFarxezZszF//nwsXboUIpEIy5cv%0Ah8FgwMyZM/HII4/gs88+g8vlwm9+85tzDjcRRZPTVxed2dtSY/aHmE5Xz8v45VIxUhLUSE1QI9Wo%0ARmqCBqkJahh0MTCZdIOiW5uI6Ewin8937m1lw1ww/3BzvDO6hFM7W+1dqA2ElvZAeDm9QeNpErEI%0AyfEqf3gxapCWoEaKUQ1jrLLPSbrh1M5gGgztHAxtBNjOaBN1c2iICLA73ai1dKC6u9fl9JBRq73n%0ABF2RCEjUqzAiU+/vcTFqkJKgRqJeCalELFD1RESRg4GGaID4fD6YW5w4XmnDsVPNOFHVjKZW51mP%0AS4hVYGxubHevi3/YKDleBVkQlx8gIop2DDREF+n7AeZ4lQ3W1s7A/RqlDAXZhkBwSTNqkByv4gRd%0AIqIg4F9WovN0PgHmsuFG5GXoMTwjDikJal4WTUQUIgw0RH1ggCEiihwMNETdfD4fLC1OHDtlw/FT%0AzTh+yoYmBhgioojAQEODFgMMEVH0YKChQcPn88Hc7GCAISKKQgw0FLW6XB6camz37yxd14qS2laY%0AbY7A/RqlDJcNM2J4RhzyMvRIMTLAEEU7t9cNu9sBnw/QyTUQRfG/+S6PC61drSF/XZ07JuSvCTDQ%0AUJRwe7yoNrejvK4NFXWtqKhvQ425A94zFsLWquQMMEQRzuvzotPTCbvLCbvbAYfb4f/qcvQ4truc%0AcLjtsLudPe53eb9b1FIjUyNdm4o0TQrStalI16YgQRkPsSjyFrO0uxyobq9FdVsNTrXVorq9BvUd%0AjfAh9JsBJGmMeGLSoyF/XQYaijgerxe1FnsguJTXtaLa3A6357t/uHKpGENSdMhK1iI7yf+1YFgi%0AmpraBaycIlWXpwtVbbXQyFQwKPSQSWRClzTgujxdaHLa0NLZGvI3wSpXDBqarP4g4nbC7rbD0Wdg%0AcV5QfSKIoJIqoZQpkRyjhUqqglKqgNfnRXV7HY5aT+Co9UTg8QpJDFI1KUjXng45qUhSmSARh8/C%0Al61dbahqq0FVmz/AVLXVwOK09nhMjESOIbGZSFDGh7wXqiBlaEhf7zQGGgprXp8PDVY7KuraUF7f%0Aioq6NpxqaEPXGbtMS8QipJs0yE7WIStJi+xkHZITVJCIe37K6mvvI6LeONxOHLYcxQHzYRxpOoau%0AMz7Zx8p1iFcaEK8wIEGpR7zCEDjWK2LD8hO+x+uB1dmMJqcVTQ4rLE4rrE5b4Pu2rvAN+3KxDCqZ%0ACrExOiSrE6GUKqGSKf1fpUqopAooZSqopAp/eDnjfoUk5pxv6HaXHdXttahqq/WHhPZalLVUoLSl%0APPAYqViKFHVSoBcnXZuKFHUy5EEOtj6fD1anDVXt/tpOh5eWrp77JKllKuTph/p7m7rrMwrY0yTU%0AnlUMNBQ2Tq/7crrn5fRXZ9d3O02LRSKkGtXIStIiK1mH7GQtUhM0kEnD7w1kMGjubMFJWxlMqgSk%0Aa1PD8o38QrR3deCQpRgHzIdx3HoSbp//dy9RZcRIw3A4PZ1ocljR5LSiovUUyloqznoOsUgMQ0xc%0AIODEKw1IUOj9x0oDtLLgzNvw+rxo7WqDxWEN1NjksKHJaYXFYUVzZ0uvPRtikRgGhR6p+mTEK/WI%0AjYmFJMQ/R61GCW+nKBBQTgcS//cKSMXBe6tSyVQYps/FMH1u4LYuTxdq2usCIae6vQa17XU41VYd%0AeIxYJEaiyugPOd1DVmnaFCilyouqw+vzotFu7hGsqttqYHc7ejwuLiYWoxJGIF2TijRtKjK0qYiL%0AiY3quUDni4GGBOHz+WBr6wwMGZ0OMB3O73abFgFIilchK8kfXLKSdUg3aRAjC5+u38HI4mjCAfNh%0AHGg8jPLWysDtSqkCuXFDMFyfi2H6HCSrEyMi4DR3tuCguRgHGotwsrks8KafpknBWGMBxppGIUll%0AOusNw+P1wNbZckZ48Pd0nA4Rx20lvb6eTCxD/OmAozAgXqlHwhk9PCpZ72+IPp8PHS57IKBYnbbu%0A1/O/vtXZDLfXfdZ5IogQG6PDkNjMXkNWXIzwPUrhtgu1XCJHdmwmsmMzA7e5vW7UdzQGwoY/6NSi%0ArqMBe7Av8LgEZTzSNSlI6x6uStemQCfvuUO02+tGXUdDYNioqq0GNe21PXoBAcCkTECeYWh3aPIH%0AJq1cE9zGRzAGGgqplvZOFG4vwdEKG1o6unrcZ4pTIj/bEAgwGYlaKGP4Kyo0n8+HensjDjQW4YD5%0AMKrbawH43yiHxeVgZPxwmB0WHLeVoshyBEWWIwD8Ey6H6XMwTJ+L4focGJUJYfMpsq9Qlq3LxFhT%0AAcYkFMCoij/nc0jEEiQoDUhQGnq9v8vjgrU7fDR1D+18F3xsqLc39nqeUqoMhA2TzoC6FguaugOM%0A09PZ6zkamRqpan8Py+mQdDq4GBR6yILYwzFYSMVSpGlTkKZNweTu27w+L8x2S3dvyumelRrsNxdh%0Av7kocG6sXId0bQritXEotZxCXUcDPL4ze57FSFYnnjE5ORWpmmQopYoQtzKy8becQmbfCTP+/tEx%0AtDtc0GtjcNkwI7KStchK0iEzSQuNMvomWkYqn8+HqrYa/5u+uQgNdjMAQCKSID8+D2ONBRiVMPKs%0AT4tNDhtONJfihK0EJ2yl2Nd4CPsaDwHwd5Wf7r0Zps+BQaEPaXvOFcrGmkZhjDEfcTGxA/aacokM%0ASepEJKkTe73f7nL02rPT5LCi3m5GVXst4P/fjhiJ/IyeldO9OfrAVwXf+AQhFomRqDYhUW3ChMSx%0AALp7nzubewxXVbXV4nDTMaAJkHUHozOHqlLUSVE50TzURD6fL/TXdA2gYHZThls3aLAEu53OLjfe%0A/uwkPj9YB5lUjPlX52Lm+NSQf1rnz/PcvD4vyloqcdB8GAfMh2F12gD4h0jy44djrHEUChLyznuO%0AgM/nQ6PDghO2Ehy3leKkrRTtro7v6lTGB3pwhulzzuqW709/7TxXKMszDMVYYwFGJ+RDI1df0OuG%0Ags/nQ2tXO2QaL7wdUqhlqrDp3QqGwfBvs62rHTFaESQORVhdMRUMwfx5Go19/53ot4emtLQUOTk5%0AA1oQDR6ltS1Y9/4RNNocSDdpsPymkUg1cgw4XHi8HpxsLsN+cxEOmYvR2n31hEKiwMTEcRhrLMDI%0A+OGQS+QX/NwikQiJKiMSVUZMT50Mr8+Luo4GnLCV4ritBCdtZfiydg++rN0DAEhWJwaGp4bGDYFK%0Aprrg1+wrlMnFMow1jsJYY8EFhTKhiEQixMZoYYzTwuyK7jf6wUIr18Co08LcyZ9nsPQbaB544AHo%0AdDrcfvvtmDNnDpTK8P5DQOHB4/Xiw68qsenLCvh8PtxweQZumT6EVyOFAZfHhWO2kzjQeBhFliPo%0AcNsB+OdhTEmehLGmAgzX5w74lSVikRipmmSkapJxdfo0eLweVLfX4nj38FRJcznqOr7Ef6q/hAgi%0ApGtTAlef5MRmQSHtffXRfkOZaRRGGoZdVCgjosjR71+sDz/8ECdOnMBHH32ExYsXY8SIEbjjjjsw%0AevToUNRHEaix2YF17xejtKYVem0M7rlxJEZkhm6+BJ3N6XaiuOk4DpoP43DTUXR6/BOy42JicVXS%0AVIw1FiAnNiukXeESsQSZunRk6tJxbebVcHndqGyt6g44JShvOYVTbTXYeuo/EIvEyNJlYHj3EFW6%0ANgV7a8rxeck3fYSyURiuzwnq5b5EFF4uaA7N3r178b//+784deoUMjMz8dRTTyErKyuI5fWPc2gu%0A3UC10+fz4cuieryx9QQ6uzyYNMKExdcNh1oRHpPdBtvP0+6y45DlCA6YD+Oo9UTgkt4EhQFjTaMw%0A1jgKmbo0wS/Z7UuXpwulLRWBIapTrdW9rqMSFxOLMcYCQUJZsA2239lox3YOzHP3pd+PLzU1Ndi4%0AcSM++OAD5Obm4r777sP06dNRVFSERx99FP/6178GtFiKTO0OF/7v42PYe9wMZYwE9940EleMTIzq%0AiYzn4vF64PA4Eeo5912eLhwoOYCdZd/gRHMpvD7/isop6iSMMRZgnGkUUtRJEfFzkUvkGGEYhhGG%0AYQAAh9uBkuZynLCVoqqtBiOScjBMPTysQxkRhU6/gWbx4sW4/fbb8Y9//AOJid9dfjh69GgOOxEA%0AoLjcir99eATN7V0YlhaLe24ciYS4yJ5r5fP50OnpOmOjO/+eMo7uje7O3FsmsN+M6/T99sCQjpAy%0AtGkYZxyFMaYCJKqMQpdzyZRSJUYljMSohJEABs+nXSI6P/0Gmk2bNuHzzz8PhJm33noL8+bNg1qt%0AxhNPPBH0Ail4fD4fzA4LbBYzbC32Cz7f7fFg+75afHOsAWKRCDOnpWByfjxaRY1obQlCwZfEh1qP%0ABHWWJtjdznOGkdOh5XTvxvlSdu8jY1QmBJZsF4d4+EMMEQpShiJXNTSk67wQEQmt30Dz+OOPY+LE%0AiYFjp9OJX/7yl3jxxReDWhgFR5PDiuO27xY+a+lqvbQnFAMx/g/M2NUF7Np/6TUKRSaWQilVQiNT%0A+0OJTNkdUlTdm9+dsc+MVAml7Lv7FFJF2Ax7sOeCiAajfgNNc3MzlixZEji+++67sW3btqAWRQOn%0ApbMVJ7oDzHFbKZrO2GJeK9fgMtMYpMcnwW4/vyESn8+HirpWHDvVDK/Ph8xELfIy9ZBKwuPN/FwM%0AOi28neJA74mqe3deZXco4UqdRESRq99A43K5eiyud/jwYbhcrn7OIqG0uzpQYisL9MKcuV+MUqrE%0AGGMBhulzMFyfG9hw73w/0dvaOvG3D4/gSIUCWlUq7p4zAmNzE4LZnAHFngsiouh1XkNOP/3pT9HW%0A1gaPxwODwYBnnnkmFLXReXC4nShtLu9eebUU1e11gUtb5RI5RsYPD+yfk6ZJuehhkb3HGvGPj4+h%0Aw+nG6Jx43D1nBGLVXKiMiIjCQ7+BZsyYMdiyZQtsNhtEIhHi4uKwb9++/k6jIOnyuFDWvTbHCVsJ%0AKtuqA5NXpWIphsYN8S8fb8hBpjb9ktfkcHS68ebWE/iyqB5yqRiLrxuOGWNTIuKyXyIiGjz6DTTt%0A7e147733YLP590RxuVx499138cUXXwS9OALcXjcqW6u758CUoLylEu7ubefFIjEytemB1VOzYzMh%0AH8B5ICXVLfjr+8WwtDiRmaTF8ptGIjk+/DbyIyIi6jfQPPTQQ0hJScEXX3yB6667Dl9++SV+85vf%0AhKC0wcnr86Kqraa7B6YUJS3l6Ope00QEEdI0yYHdiXPjsqGQKga8BrfHi/e/rMAHuyoAHzB3ciZu%0AnpYdERN/iYhocOo30HR2duK3v/0tFi9ejMceewzNzc148sknMWvWrFDUN2jUdzTi44ptONx0FA63%0AI3B7kjox0AMzNG4I1BexA/GFaLDa8df3j6C8rhXxOgXuvWkkhqXHBfU1iYiILtV5XeVkt9vh9Xph%0As9mg1+tRVVUVitoGBYujCZvLt2JP/T744EO8Qo9xRv/GekP1OYiN0YWkDp/Ph88P1uKtz06iy+XF%0A5PxE/Gj2cKgU3NyPiIjCX7/vVjfffDPWr1+PO+64A3PmzIHBYEBmZuZ5Pfnq1atx8OBBiEQirFy5%0AssdWCVu3bsVf/vIXyOVyzJ07F3feeWe/50QTm7MZH1V8hl1138Dr8yJFnYQbh1yL0Qn5IZ9w29Le%0AiT9tKML+kxaoYqS4e94IXD4ysf8TiYiIwkS/gWbhwoWBN9jJkyejqakJI0aM6PeJ9+zZg8rKShQW%0AFqK0tBQrV65EYWEhAMDr9eIt+5mtAAAgAElEQVTJJ5/Exo0bERcXh3vvvRezZs3CqVOn+jwnWrR0%0AtuGTym34omY33D4PTKoEzM2+FuNNowVZabaorAl//+gYbG2dyMuIwz03joRBN/DzcoiIiIKp30Cz%0AZMkSvP766wCAxMTEHhtUnsuuXbsC82xycnLQ0tKC9vZ2aDQa2Gw26HQ6GAwGAMAVV1yBr776ClVV%0AVX2eE+naXR3YWvkf7Kj+Ei6vC/EKPW7Ino1JieMu+dLqi9Hl8uBf20vx2b5qSCUizL86F9dOSoeY%0Al2MTEVEE6jfQjBgxAi+88ALGjRsHmey7S4InT558zvMsFgvy8/MDxwaDAWazGRqNBgaDAR0dHaio%0AqEBqaiq+/vprTJo06ZznRCq7y4FtVTuxvWonnJ5OxMXE4vqsmZicPBFSsTDzUyrr2/DX94tR12RH%0ASoIajy2ZCK2cVzAREVHk6vcd9ejRowCAvXv3Bm4TiUT9Bprv8/l8Pc5/+umnsXLlSmi1WqSlpfV7%0ATl/0ehWk0uD1cBiN2os6z+ly4qOTO7Dp+Kfo6LIjNkaLhaPnYVbO9AFdK+ZCeLw+/HtHCf758VG4%0APT7cOC0bP74xHzGy0PcQCeVif56Rhu2MHoOhjQDbGW2EaGe/geb0cNOFMplMsFgsgePGxkYYjcbA%0A8aRJk/Dmm28CAJ577jmkpqais7PznOf0xmazX1R95+Ni9v7p8rjwRc0ubKncjnZXB1RSJW7OuQFX%0ApU1FjESOFqsTgDM4BZ9DU4sTf/vwCI6dakasWo6lc0dg1JB4tDbbB80eR2xndBkM7RwMbQTYzmgT%0AzHaeKyj1G2gWLVrU61U3b7zxxjnPmzp1KtauXYuFCxeiuLgYJpOpx9DRPffcgzVr1kCpVGL79u24%0A++67kZycfM5zwpnb68ZXtXvwccU2tHS1QiFRYE72bMxMnwalVClobV8facD/bTkOR6cb44Ym4Mc3%0A5EGr4j5MREQUPc5rpeDTXC4Xdu/eDZWq/8Xdxo8fj/z8/MBVUqtWrcKGDRug1Woxe/ZszJ8/H0uX%0ALoVIJMLy5cthMBhgMBjOOifcebwefF2/Dx9VbIXVaYNcLMO1mVfjmowroZEJu02A3enGPz89jt3F%0ADYiRSfDjG/IwfXQy92EiIqKoI/Kdz0SV77n33nuxbt26YNRzwYLZfXeubjOvz4tvGw5ic/mnaHRY%0AIBVLcWXqZMzOnAGdXPgx0uOnbHjlgyNoau1EdrIOy28aiURD70GU3aDRhe2MHoOhjQDbGW3Cdsjp%0A+6sC19XVoby8/NKrilA+nw8HzYfxQfknqOtogEQkwfTUybg+aybiYmKFLg9ujxf/3lmOj3ZXAiJg%0A3tQs3Dgli/swERFRVOs30Nx1112B70UiETQaDVasWBHUosKRz+dDcdMxfFC2BVXttRBBhCuSJ+CG%0ArFlIUBqELg8AUNfUgb9uOoLKhjYY4xS496Z85KYKH7KIiIiCrd9As23bNni9XojF/k/4Lperx3o0%0Ag8Ex60l8ULYF5a2nIIIIExLHYk72bCSqzn0FVqj4fD7s2F+Dwm0l6HJ7MW1UMn44ayiUMdyHiYiI%0ABod+3/G2bNmCjRs34qWXXgIA/OhHP8LSpUtx/fXXB704oR0zl+L1fRtwsrkMADDWWIC52dciRZMk%0AcGXfaenowmubj+JQaRPUCinuuXEkJuSZhC6LiIgopPoNNK+99lqPCcCvvvoqli1bFvWBpvD4v/F5%0AzVcAgPz4PNyYfS0ydL0vACiUAycteO2jo2izuzAyS49lc0dCr40RuiwiIqKQ6zfQ+Hw+aLXfzSrW%0AaDSD5rLfccn5mJlyFYbEZgldSg+dXR4UbjuJHQdqIZWIsfCaoZg1IY37MBER0aDVb6ApKCjAQw89%0AhEmTJsHn82Hnzp0oKCgIRW2CWjD8lrC8xK68rhV/ff8IGqx2pBnVWH5TPtJMkbH4IBERUbD0G2j+%0A+7//G5s2bcKhQ4cgEokwb968qB9uCkderw+bd1fivS/K4fH6cO3EdPzgqiGQBXEfKyIiokjRb6Bx%0AOByQyWR44oknAABvvfUWHA4H1GphV8EdTCzNDqz74AhOVrcgTiPHshtHIj8rPC4VJyIiCgf9rrb2%0A2GOP9dgw0ul04pe//GVQiyI/n8+HXYfrseq1PThZ3YIJw4347bLLGWaIiIi+p98emubmZixZsiRw%0AfPfdd2Pbtm1BLYqADqcLr285jj1HGxEjl2DZ3BGYUpA0aCZkExERXYh+A43L5UJpaSlycnIAAEVF%0ARXC5XEEvbDA7WmHFKx8eha2tE7mpsbjnppEwxQm7YzcREVE46zfQPP744/jpT3+KtrY2eL1e6PV6%0APPPMM6GobdBxub3Y+HkZtuw5BZFIhFumZ2Pu5ExIxNyHiYiI6Fz6DTRjxozBli1bUFdXh6+//hob%0AN27E/fffjy+++CIU9Q0aXq8Pv397P0qqW2DSK7H8pnwMSdEJXRYREVFE6DfQHDhwABs2bMDmzZvh%0A9Xrx5JNP4tprrw1FbYPKF0V1KKluwZicePzk5nwo5NyHiYiI6Hz1OZaxbt06zJkzBw8//DAMBgPe%0AffddZGRkYO7cuYNuc8pg6+zyYOPOMsilYiy5Po9hhoiI6AL1+c75/PPPIzc3F7/+9a9xxRVXAACv%0AsAmSLXtOoaW9CzdNyeJeTERERBehz0CzY8cObNy4EatWrYLX68Wtt97Kq5uCoKW9Ex99fQo6lQzX%0AX54hdDlEREQRqc8hJ6PRiOXLl2PLli1YvXo1Tp06hZqaGtx33334z3/+E8oao9q/vyhHp8uDW6YP%0AgTKGQ01EREQX47yuB544cSKefvpp7Ny5EzNmzMCLL74Y7LoGhRpzOz4/WIvkeBWmj0kWuhwiIqKI%0AdUELnGg0GixcuBDr168PVj2Dyr92lMLnA+64OpdrzRAREV0CvosK5EiFFYdKm5CXEYcxOfFCl0NE%0ARBTRGGgE4PX5sH57CQBgwcyhvHqMiIjoEjHQCGB3cT1ONbRjcn4iMpO0QpdDREQU8RhoQqzL5cG7%0A/ymDVCLGbVfmCF0OERFRVGCgCbFP91bB1taJ2RPTEB+rELocIiKiqMBAE0Kt9i58uKsSGqUMc6/I%0AErocIiKiqMFAE0KbviiHs8uDm6dlQ6XgInpEREQDhYEmROqaOrBjfy0S9UpcNTZF6HKIiIiiCgNN%0AiLyzoxRenw+3z8iFVML/7URERAOJ76whcPyUDftPWjA0LRbjhyUIXQ4REVHUYaAJsjMX0Zs/M5eL%0A6BEREQUBA02QfXO0EeV1bZg0woSclFihyyEiIopKQb3UZvXq1Th48CBEIhFWrlyJ0aNHB+574403%0AsGnTJojFYhQUFOC//uu/sGHDBrzwwgvIyMgAAEyZMgX3339/MEsMKpfbg3d2lEIqEeEHV3ERPSIi%0AomAJWqDZs2cPKisrUVhYiNLSUqxcuRKFhYUAgPb2dvztb3/DJ598AqlUiqVLl+LAgQMAgDlz5uCx%0Axx4LVlkh9dm3NWhqdeLaiekwximFLoeIiChqBW3IadeuXZg1axYAICcnBy0tLWhvbwcAyGQyyGQy%0A2O12uN1uOBwOxMZG13BMu8OFD76qgFohxY1TsoQuh4iIKKoFLdBYLBbo9frAscFggNlsBgDExMTg%0AZz/7GWbNmoWrr74aY8aMQXZ2NgB/z86yZctw11134ciRI8EqL+je/7IC9k43bpqSBY1SJnQ5RERE%0AUS1ky9X6fL7A9+3t7Xj55Zfx8ccfQ6PR4K677sKxY8cwZswYGAwGzJgxA/v378djjz2G999//5zP%0Aq9erIJVKgla30Xjhu2HXWTqwfX81Eg0qzL8uD7Ig1jdQLqadkYjtjC6DoZ2DoY0A2xlthGhn0AKN%0AyWSCxWIJHDc2NsJoNAIASktLkZ6eDoPBAACYMGECDh8+jNtvvx05Of7Js+PGjYPVaoXH44FE0ncg%0AsNnswWoCjEYtzOa2Cz7vr/8+DLfHh1unZ6M5iPUNlIttZ6RhO6PLYGjnYGgjwHZGm2C281xBKWhD%0ATlOnTsWWLVsAAMXFxTCZTNBoNACA1NRUlJaWwul0AgAOHz6MrKwsrFu3Dh988AEA4MSJEzAYDOcM%0AM+GopKYFe481YkiKDhPzTEKXQ0RENCgErYdm/PjxyM/Px8KFCyESibBq1Sps2LABWq0Ws2fPxrJl%0Ay7BkyRJIJBKMGzcOEyZMQFpaGh599FG8/fbbcLvdeOqpp4JVXlD4fD6s39a9iN7VXESPiIgoVII6%0Ah+aRRx7pcZyXlxf4fuHChVi4cGGP+5OSkvD6668Hs6Sg+va4GSU1LbhsmBHD0uOELoeIiGjQ4ErB%0AA8Tt8eKdHaWQiEW4fQYX0SMiIgolBpoBsn1/DRqbHZgxLhWJBpXQ5RAREQ0qDDQDwO50YdMX5VDG%0ASDBvapbQ5RAREQ06DDQD4INdlehwujF3cha0KrnQ5RAREQ06DDSXyNLswNa91YjXxWDWZWlCl0NE%0ARDQoMdBcog2fl8Ht8eK2q3Igl0XWmjlERETRgoHmEpTXtWL3kQZkJmpx+chEocshIiIatBhoLlKP%0ARfRm5kLMRfSIiIgEw0BzkQ6UWHC8qhljcxMwIlPf/wlEREQUNAw0F8Ht8eJf20shFnERPSIionDA%0AQHMRdh6sRb3VjivHpiAlQS10OURERIMeA80FcnS68e8vyhEjl+DmadlCl0NERERgoLlgm3dXos3u%0AwpzLMxCr5iJ6RERE4YCB5gJYW5345JsqxGnkuHZShtDlEBERUTcGmguw8fMyuNxe3HrlEMRwET0i%0AIqKwwUBznk41tOGrw/VIM2owtSBZ6HKIiIjoDAw058Hn86FwWwl8ABbMzIVYzEX0iIiIwgkDzXko%0AKrPiaKUNBdkG5GcbhC6HiIiIvoeBph8erxf/2l4CkQiYf3Wu0OUQERFRLxho+vFlUT1qLB2YNioZ%0AaSaN0OUQERFRLxhozsHR6cbGz8sgl4lxy/QhQpdDREREfWCgOYd/7yhBS0cXrp+UAb02RuhyiIiI%0AqA8MNH1obu/EuztKoFPLcf3lXESPiIgonDHQ9OG9L8rR2eXBLdOzoZBLhS6HiIiIzoGBpg8NVjty%0A02IxfTQX0SMiIgp37Hrow/+3YCwSErRotnUIXQoRERH1gz00fZBKxJBJ+b+HiIgoEvAdm4iIiCIe%0AAw0RERFFPAYaIiIiingMNERERBTxRD6fzyd0EURERESXgj00REREFPEYaIiIiCjiMdAQERFRxGOg%0AISIioojHQENEREQRj4GGiIiIIh4DDREREUU8Bpo+rF69GgsWLMDChQtx6NAhocsJmmeeeQYLFizA%0AD37wA3zyySdClxM0TqcTs2bNwoYNG4QuJWg2bdqEefPm4bbbbsOOHTuELicoOjo6sGLFCixevBgL%0AFy7Ezp07hS5pwJ04cQKzZs3CP//5TwBAXV0dFi9ejEWLFuHBBx9EV1eXwBVeut7a+OMf/xh33nkn%0AfvzjH8NsNgtc4cD4fjtP27lzJ4YPHy5QVQPv++10uVz4xS9+gdtvvx133XUXWlpaQlIHA00v9uzZ%0Ag8rKShQWFuKpp57CU089JXRJQbF7926cPHkShYWFeOWVV7B69WqhSwqav/zlL4iNjRW6jKCx2Wx4%0A8cUX8eabb+Kll17CZ599JnRJQbFx40ZkZ2fj9ddfxwsvvBB1/zbtdjuefPJJTJ48OXDbH//4Ryxa%0AtAhvvvkmMjMz8c477whY4aXrrY3PP/885s+fj3/+85+YPXs2XnvtNQErHBi9tRMAOjs78de//hVG%0Ao1GgygZWb+1cv3499Ho93nnnHcyZMwd79+4NSS0MNL3YtWsXZs2aBQDIyclBS0sL2tvbBa5q4E2c%0AOBEvvPACAECn08HhcMDj8Qhc1cArLS1FSUkJZsyYIXQpQbNr1y5MnjwZGo0GJpMJTz75pNAlBYVe%0Ar0dzczMAoLW1FXq9XuCKBpZcLse6detgMpkCt3399de45pprAABXX301du3aJVR5A6K3Nq5atQrX%0AXXcdgJ4/40jWWzsB4KWXXsKiRYsgl8sFqmxg9dbO7du3Y968eQCABQsWBH5/g42BphcWi6XHH0qD%0AwRA1XaBnkkgkUKlUAIB33nkHV155JSQSicBVDbw1a9bgV7/6ldBlBFV1dTWcTifuu+8+LFq0KOLf%0A9Poyd+5c1NbWYvbs2bjzzjvx2GOPCV3SgJJKpVAoFD1uczgcgTe/+Pj4iP9b1FsbVSoVJBIJPB4P%0A3nzzTdx0000CVTdwemtneXk5jh07hhtuuEGgqgZeb+2sqanB559/jsWLF+Phhx8OWUBloDkP0b7d%0A1datW/HOO+/g17/+tdClDLh///vfGDt2LNLT04UuJeiam5vxpz/9CU8//TQef/zxqPy9fe+995CS%0AkoJPP/0U//jHP/Db3/5W6JJCKhp/pqd5PB788pe/xBVXXHHWME20+N3vfofHH39c6DKCzufzBYaG%0Ahw4dipdffjkkrysNyatEGJPJBIvFEjhubGyMmvHO79u5cydeeuklvPLKK9BqtUKXM+B27NiBqqoq%0A7NixA/X19ZDL5UhKSsKUKVOELm1AxcfHY9y4cZBKpcjIyIBarYbVakV8fLzQpQ2offv2Ydq0aQCA%0AvLw8NDY2wuPxRGXP4mkqlQpOpxMKhQINDQ1nDWFEi8cffxyZmZlYsWKF0KUERUNDA8rKyvDII48A%0A8L+v3HnnnWdNGI4GCQkJmDhxIgBg2rRpWLt2bUhelz00vZg6dSq2bNkCACguLobJZIJGoxG4qoHX%0A1taGZ555Bi+//DLi4uKELiconn/+ebz77rtYv3497rjjDvz0pz+NujAD+P9o7N69G16vFzabDXa7%0APermlwBAZmYmDh48CMDfra1Wq6M6zADAlClTAn+PPvnkE0yfPl3gigbepk2bIJPJ8MADDwhdStAk%0AJiZi69atWL9+PdavXw+TyRSVYQYArrzyysAViMXFxcjOzg7J64p80dyHeQmeffZZ7N27FyKRCKtW%0ArUJeXp7QJQ24wsJCrF27tscv25o1a5CSkiJgVcGzdu1apKam4rbbbhO6lKB4++23A1fA3H///SGb%0AiBdKHR0dWLlyJZqamuB2u/Hggw9G1fDE4cOHsWbNGtTU1EAqlSIxMRHPPvssfvWrX6GzsxMpKSn4%0A3e9+B5lMJnSpF623NjY1NSEmJibwwTEnJwe/+c1vhC30EvXWzrVr1wY+PM6cORPbtm0TuMpL19fv%0A7FNPPQWz2QyVSoU1a9YgISEh6LUw0BAREVHE45ATERERRTwGGiIiIop4DDREREQU8RhoiIiIKOIx%0A0BAREVHEY6AhIiKiiMdAQ0RERBGPgYaIiIgiHgMNERERRTwGGiIiIop4DDREREQU8RhoiIiIKOIx%0A0BAREVHEkwpdwKUym9uC9tx6vQo2mz1ozx8u2M7ownZGj8HQRoDtjDbBbKfRqO3zPvbQnINUKhG6%0AhJBgO6ML2xk9BkMbAbYz2gjVTgYaIiIiinghH3JavXo1Dh48CJFIhJUrV2L06NGB+2bOnImkpCRI%0AJP509+yzzyIxMTHUJRIREVGECWmg2bNnDyorK1FYWIjS0lKsXLkShYWFPR6zbt06qNXqUJZFRERE%0AES6kQ067du3CrFmzAAA5OTloaWlBe3t7KEsgIiKiKBTSHhqLxYL8/PzAscFggNlshkajCdy2atUq%0A1NTU4LLLLsMvfvELiESicz6nXq8KygSkLw7W4ERtG6aOSRnw5w5H55o5Hk3YzugyGNo5GNoIsJ3R%0ARoh2CnrZts/n63H8wAMPYPr06YiNjcXPfvYzbNmyBddff/05nyNYl4at//QETjW0QSOfhJSE6B4C%0AMxq1Qb38PVywndFlMLRzMLQRYDujTTDbGTaXbZtMJlgslsBxY2MjjEZj4PiWW25BfHw8pFIprrzy%0ASpw4cSKU5fUwd3ImPF4f3vrs5FnBi4iIiMJLSAPN1KlTsWXLFgBAcXExTCZTYLipra0Ny5YtQ1dX%0AFwDgm2++wdChQ0NZXg/jhiZg3DAjisut2H/S0v8JREREJJiQDjmNHz8e+fn5WLhwIUQiEVatWoUN%0AGzZAq9Vi9uzZuPLKK7FgwQLExMRg5MiR/Q43BZNIJMK9t4zCz5/djrc/O4mCbAPkssGxKBIREVFf%0A1q79A44fPwqrtQlOpxMpKanQ6WKxevXvz3ne5s3vQ63W4Kqrrg5KXSJfhI+nBHM80mjU4sXC/fh4%0AzyncMi0b86ZlB+21hMRx3ejCdkaPwdBGgO2MVJs3v4+yslKsWPFQj9uFmkMT8Xs5BdtNU7Owq7ge%0AH+6uxJRRSUiIVQpdEhERUVjZt28v3n77n7Db7Xjiif/Ctm07sWPHZ/B6vZg8eSqWLl2Ov/3tZcTF%0AxSE7OwcbNqyHSCRGZWU5Zsy4BkuXLr/kGhho+qGMkeKOq3PwygdHUbitBD+7dZTQJREREQEA1m8r%0AwTfHGgf0OSfmmTB/Zu4Fn1daWoK33tqA1NR4bNu2E3/+8ysQi8WYP/9mLFiwqMdjjxwpxptvvguv%0A14s77riJgSZUJucnYcf+Wnx73IwjFVaMzDIIXRIREVFYyc0dCrlcDgBQKBRYsWI5JBIJmpub0dra%0A2uOxw4fnQaFQDOjrM9CcB5FIhB/NHobf/v0bvPHpCfy/pZMglXBfTyIiEtb8mbkX1ZsSDDKZDABQ%0AU1ODwsI38Oqrb0ClUmHx4vlnPfb0no0Die/K5ykzSYurxqagrsmObd9WC10OERFRWLLZbNDr9VCp%0AVDh+/Bjq6+vhcrmC/roMNBfgtqtyoFZI8d6X5Wjp6BK6HCIiorAzYsQIKJUq3H//Unz22Se4+ebb%0A8Nxza4L+urxs+xx6u/Rs275q/POTE5g6KgnL5o4M2muHUrRdStgXtjO6DIZ2DoY2AmxntBkUWx9E%0AgxljU5Fu0uDLonqU1rQIXQ4RERGBgeaCicUiLJrl35LhjU9PwBvZHVxERERRgYHmIgzP0OPykYmo%0AqG/DF4fqhC6HiIho0GOguUjzr85FjEyCd3aUosMZ/NnbRERE1DcGmouk18bgximZaHe48N7OcqHL%0AISIiGtQYaC7BtRMzkKhXYtu+GlSb24Uuh4iIaNDiSsGXQCYV44ezhuL5fx3Cm5+ewKM/HAeRSCR0%0AWUREREGzdu0fcPz4UVitTXA6nUhJSYVOF4vVq39/XufX1dWipaUZeXkDu/QJA80lGp2TgDE58ThY%0A2oRvjjVi0ohEoUsiIiIKmp///GEAwObN76OsrBQrVjx0Qefv3bsHHo+bgSYcLZw1FMUVVhRuK8GY%0AnATEyAd+jwoiIqJw9uc//xHFxUUQi4FbbpmPa66ZjV27vsSrr74MuTwGCQkJ+NnPHsLf//4KZDI5%0ATKYkTJkybcBen4FmACTqVbhuUgY+3FWJD3dX4LYrc4QuiYiIBoENJR9gf2PRgD7nONMo3JZ74wWd%0As2/fXthsVrz44jpotTLcfPOtmD79Krz7biEefPARFBSMxvbtWyGTyXDddXNgMpkGNMwADDQD5sbJ%0AWfjqcD0+/voUpo1KhkmvErokIiKikCgqOoiiooNYsWI55HIpvF4PrNYmXH31LKxZ8z+49to5mD37%0AOuj1hqDVwEAzQGLkEiyYmYuX3ivG25+V4IHbRwtdEhERRbnbcm+84N6UYJDJZJg371YsWrSkx15O%0Ac+fOw+TJU/H55zvw6KMPYvXqZ4NWAy/bHkAT80zIy4jDgRILDpU2CV0OERFRSIwcWYAvv9wJr9cL%0Ah8OB55/3B5fXXlsHuTwGt9zyA8yYcQ0qK8shFovh8XgGvAYGmgEkEomwaNYwiEUivLX1BFxur9Al%0AERERBd3YseNRUDAaP/nJ3Vi8eDHy8kYAAIxGEx544D48+OBPUVlZgYkTL0dBwWj83/+9hq1btwxo%0ADSKfL7J3VwzmVuwXuwX6G5+ewGffVuP2GTmYc0VmECobWNzSPrqwndFjMLQRYDujTTDbaTRq+7yP%0APTRBcMv0bGiUMrz/ZQVsbZ1Cl0NERBT1Qh5oVq9ejQULFmDhwoU4dOhQr4957rnnsHjx4hBXNnDU%0AChlun5GDTpcH/9peInQ5REREUS+kgWbPnj2orKxEYWEhnnrqKTz11FNnPaakpATffPNNKMsKimmj%0Ak5GVpMXuIw04UdUsdDlERERRLaSBZteuXZg1axYAICcnBy0tLWhv77mp49NPP42HH344lGUFhVgk%0Awo9mDwPgn1Pj9Ub0VCUiIqKwFtJ1aCwWC/Lz8wPHBoMBZrMZGo0GALBhwwZMmjQJqamp5/2cer0K%0AUmnwtho41wSk8zl35tFGbNtbhW9LmzBnSvYAVjawLqWdkYTtjC6DoZ2DoY0A2xlthGinoAvrnXmB%0AVXNzMzZs2IDXXnsNDQ0N5/0cNps9GKUBGJiZ2jddkYGvDtXi/z48ghFpsdAoZQNU3cDhzPvownZG%0Aj8HQRoDtjDaD4ionk8kEi8USOG5sbITRaAQA7N69G1arFT/60Y+wYsUKFBcXY/Xq1aEsLyhiNTG4%0AeVo2OpxubPi8TOhyiIiIolJIA83UqVOxZYt/IZ3i4mKYTKbAcNP111+PzZs3Y/369fjTn/6E/Px8%0ArFy5MpTlBc01l6UhOV6F/+yvQWV99KdzIiKiUAtpoBk/fjzy8/OxcOFC/M///A9WrVqFDRs24NNP%0APw1lGSEnlYixaPYw+AC8sfUEInwtQyIiorAT8jk0jzzySI/jvLy8sx6TlpaG119/PVQlhUR+lgGX%0ADTPi2xNm7C5uwOSCJKFLIiIiihpcKTiEFszMhUwqxvodJXB0uoUuh4iIKGow0IRQQpwSc67IREt7%0AF97/qkLocoiIiKIGA02I3XB5BhJiFfj0myrUNXUIXQ4REVFUYKAJMblMggUzh8Lj9eGtrSc5QZiI%0AiGgAMNAIYPywBORn6XG43IoDJy39n0BERETnxEAjAJFIhEWzh0EiFuGtz06iy+URuiQiIqKIxkAj%0AkOR4NWZNSIOlxYmP947sPoYAACAASURBVJwSuhwiIqKIxkAjoHlTsxGrlmPzrkpYWhxCl0NERBSx%0AGGgEpIyR4vYZOehye7F+W4nQ5RAREUUsBhqBTS5IQk6qDnuPm3G0wip0OURERBGJgUZgYpEId84e%0ADhGAN7eehNvjFbokIiKiiMNAEwYyk7S4cmwKaiwd2Lq3WuhyiIiIIg4DTZi47cohUCuk+Nf2Emze%0AXckF94iIiC4AA02Y0KrkeGThOMRpY/DOjlL87cOjcLk5/ERERHQ+GGjCSGaSFk/cNQFDUnT46nA9%0Afv/WfrR2dAldFhERUdhjoAkzcZoY/PKH43D5yESU1LTgyX98g6rGdqHLIiIiCmsMNGFILpNg+U0j%0AceuVQ9DU2onVr3+L/SfNQpdFREQUthhowpRIJMJNU7Lw01sK4IMPf3q3iJOFiYiI+sBAE+Ym5Jnw%0A+I8u42RhIiKic2CgiQCnJwtnJ3OyMBERUW8YaCJEnCYGjy0ah0kjTJwsTERE9D0MNH3Yeuo/eHVf%0AISyOJqFLCZDLJPjJvHzcOj2bk4WJiIjOwEDTh7LmCnx8cgf+3+7f4x9H3kZ9R4PQJQHoniw8Nds/%0AWdjnnyz8EScLExHRICcN9QuuXr0aBw8ehEgkwsqVKzF69OjAfevXr8c777wDsViMvLw8rFq1CiKR%0AKNQlAgCWFdyJEudJvFO0GXvq9+Gb+v0YYyzA9Vkzka5NFaSmM03IM8EYp8Qf3z2Ef+0oRY2lA3dd%0AnweZlBmViIgGn5AGmj179qCyshKFhYUoLS3FypUrUVhYCABwOBz48MMP8cYbb0Amk2HJkiXYv38/%0Axo8fH8oSAyRiCaZlTsRQ5TAUWY5iS8U2HDAX4YC5CCPjh+P6zGuQE5clSG2nnZ4svPbdQ/jqcD0a%0Amx1Yceso6NRyQesiIiIKtUv6OH/48GFs374dAPCHP/z/7d15eFRVnv/x9619TSWVpLJBFsKm4IaN%0AKCAuDdP2or8ZmxaGFvWZX9vLPD7aOvaM8mulWwYU9bG16e6xl7FHEcY4NG3r2LjQLYoaVLQFCbIK%0AgUD2pZLat/v7oyqVBEJYslSq8n09Tz1169ybyjmkqPrUOefe8zNuvfVWtm/ffsrjq6urmT9/PgCV%0AlZW43W48nvjEVrPZzLPPPoter8fv9+PxeMjPzx9M9YaERtFwUf40fvSlO7jj4u8wKXsCu1v38sQn%0Av+LJT57m87Z9KR3uiU8WnhGfLFznZsWz22WysBBCiDFHUQfxabx48WIeeeQRWlpa+NWvfsWyZct4%0A6KGHeO655/o9/oEHHuCqq65KhpolS5awcuVKKioqksf85je/4bnnnuOWW27hu9/97mnrEIlE0em0%0A59qEc7Kn+SB//HwTf6uvAaDSWcaN53+VS4svQKOkZshHVVWqNu9j3Wt7MBu13PvtL3HZtMKU1EUI%0AIYQYaYMacjIajZSXl1NVVcVNN93ExIkT0WjO/AO9vyz13e9+l1tuuYXbb7+dSy+9lEsvvXTA52hv%0A9511vc9Ufr6d5uauk8pzcfGd827lyLg6Xj/8Fjuad/HYu09TbC3kK2XXMKPgopQEmy9fXIzDpON3%0A/7ubf3/mAxZeXcl1s0pPOw/pVO3MNNLOzDIW2jkW2gjSzkwznO3Mz7efct+gPnX9fj+bNm1i8+bN%0AzJ07l46ODjo7O095vMvloqWlJfm4qakpOazU0dHBRx99BIDJZGLevHl88skng6nesCu1j+P2C5by%0A/2bdw8yCGTT4mvj97v/moW2P8f7xD4nEIiNepy9NdXHfzTPIthv5ny0HeUauLCyEEGIMGFSgueee%0Ae3jllVe4++67sdlsrF27lttuu+2Ux8+ZM4fXX38dgJqaGlwuFzabDYBIJMJ9992H1+sF4LPPPusz%0AFDWaFVkLuG3aYpZf/iPmFM+iPdDBuj0b+En1o2w5+h6haHhE61NemMWPb/kSFUV23tvVwGMvyJWF%0AhRBCZLZBzaEB8Hg82Gw2WlpaOHz4MDNmzBhw2Onxxx9n+/btKIrC8uXL2b17N3a7nQULFrBx40bW%0ArVuHTqdjypQp/PSnPz3tcMlwdt+da7dZR9DN5iNv8+6xDwjHwtj1Nq4tvZIrS67ArDMNQ037FwpH%0AeebPn/Ph503kZpm4a+GFjHPZTjpOukEzi7Qzc4yFNoK0M9OkashpUIFmxYoVTJ06lQULFrBw4UKm%0AT59OVlYWDz300Lk+5VkbjYGmW1fIw1tH3+XtuvcJRAOYdWauGTeHq8fPxaq3DGFNT01VVV557zAv%0AvXsIo0HL966fxsWT8vocI//JMou0M3OMhTaCtDPTpOUcmt27d/Otb32LTZs28Q//8A88+eST1NbW%0ADuYpM4rdYOOGyutYMft+rp/wFTSKwp8Pb+aB91fxxwOv4g4O/wtbURRumFvBD/5+OmpMZc0fdrLp%0AA7mysBBCiMwyqEDT/aG4ZcsWrr32WgBCIZmrcSKL3sx15V9mxexlfHPiNzBpTWw+8jYPVj9M1d6X%0AaPW3D3sdZiYmCztsBv7nrYM882eZLCyEECJzDCrQVFRU8LWvfQ2v18t5553HSy+9hMPhGKq6ZRyj%0A1sC1pfP46ez7WDzlRhwGO+8ce5+fbFvN2s9fpNE3vAtNlhdm8cCtMykvtPPeZw08/sLf6PRJABVC%0ACJH+BjWHJhqNsm/fPiorKzEYDOzatYvS0lKysrKGso4DGs1zaE4nGouyvfFTXq99i0ZfEwoKE7Mr%0AGGcvZpytmBJbMUVWFzrN0K5QEQxHeebVz/loT3yy8PLbL8emz/w1oGT8OrOMhXaOhTaCtDPTpGoO%0AzaA+KQOBAH/961956qmnUBSFiy++mIkTJw7mKccUrUbLrKJLmVl4CZ8272Jz7dsc6DjE/o4veo5R%0AtBRaXYyzFTPOVkSJrZgSexE2vfWcf69Rr+X7/2caxXlW/vTuIe558m2um1XG9bPL0I/wVZeFEEKI%0AoTCoHpp77rmHgoICZs2ahaqqvP/++7S3t/P4448PZR0HlM49NP0JRIIc9zZQ13WcY57j1HnqOeap%0AJxzrey2bbKOjJ+QkenTyzM6zvkLxjgMtrNu8n5YOPwU5Zm65birnleUMZZNGDfl2lFnGQjvHQhtB%0A2plp0rKHpqWlhSeeeCL5+JprrmHp0qWDecoxz6QzMsFRxgRHWbIspsZo9rVQlwg4dZ7jHOuqZ1fr%0A5+xq/Tx5nFFroCTRi5PszbEVYtCeevXtiybmMfuScfz2jzv5y8d1PPbff2PuBUXcdO1EbGb9sLZV%0ACCGEGCqDCjR+vx+/34/ZbAbA5/MRDAaHpGKih0bRUGB1UWB1cWnBxcnyrpCHY4mAE+/Rqedw51G+%0AcPecOq+g4LLkM85WFJ+XY4/fZxnsyYsWWkx6lsyfzBXTCnl20x7e/ayeTw+08I/zJ3H5+QWnvbih%0AEEIIkWqDCjSLFi3iq1/9KtOnTwfiyxncddddQ1IxcXp2g42pzklMdU5KloWjYep9jdR1JXpyPMep%0A66qn0dfEx007ksfZ9Nb4kJW9mAmd49CGDDhsWfxwyVSqP23nT+8e4rev7Ob9XQ0s/coUXNnmVDRR%0ACCGEOCODCjQLFy5kzpw51NTUoCgKDzzwAGvXrh2quolzoNfqKbWPo9Q+LlmmqiptgfY+PTl1nuPs%0Aad/Pnvb9cKTvc2gVLc7LbQS8OvZ36Vj+2nucX1LElypLyTE5yDY6cBizMGmN0nsjhBBiVBj0+cBF%0ARUUUFRUlH+/cuXOwTymGmKIo5Jqd5JqdXJQ/PVnuC/vjE471fupamugIdeIOunEHO+kIdhI2tKN1%0Axi++tydcy5492/o8r0FrINuYhcOQlQw5DmNi25BFtjGLLGMW+iE+7Xysi6kx3MFOmv2tNPtbaPa1%0A0uxvpcXfSmugHYNOj1ljwqq3YNFbsOotWHWWfh933waaZyWEEOlgyD9p5JL66cOiNzMpZ0J8Rrrt%0A5BnpMTWGN+zjeGcrf96+l93H6tEYApQU6cjJBU+4i46gmyZfy4C/x6a3xsNOIuQ4jFlYdGb0Wj0G%0AjSFxr8egNWBIlBm0evQaAwatDoPGgFYztk4nj8aitAc74qHFlwgu/nhwafW3Eo5FTvoZg0aP0+xE%0AUVQ6gx4afc2onNn/R71Gh+WEkHPS4xOCkEVvkbAqxCgTjobxhL14wj68YS/hWLjP/2eLzpyx76dD%0A/m4kQxCZQ6NosBtsTMmzMeW6MvYeaee/XtvL4e0+3HYjN//dZC6ZlE8kFqEz1EVHsDPRu9PTy+MO%0Axcta/W0c89QPqi7dQac7/HQHIX2vEJQMRho9em1PmV6jxxXMJuiNYdQaMGqNmHRGTFojRq0xJf/B%0AI7EIrf62ZFDp7nFp8bXSEmgjpp68NIVZZ6LIWkC+OY98cy55lvh9vjk3OdG7+5TJmBojEAngCfvw%0ARXx4w31vJ5b5wj7agx0c9zaccRsMWgNWnQWtokGjaFAUBQUFRVHij7u3OXFf97YGTaIsftyJZb22%0A6XlOjaJgO2ImGiQRfuOvA72m5zWh1+jij7v3J26GXvsy9Y1dZIZoLJoMJp7EzRv24gn1Uxb24Ql7%0ACUVPf/V3s86EVderx7ZXz+2JZRadBZvegklnOuvLgoy0cwo0V111Vb/BRVVV2tuHf10ikRpTSnN4%0A6J9m8mp1La9W17LmD59x6eR8liyYjNOeg9M08PVrApEA7kTI8UeChKMhQrEwoWiYcCxMqNfjUCxE%0AOHkfIRQLJctD0TD+YGd8Xz89FedCp9Elwk1P2DEmwo5Ja8Soi+/r3jadZl/31Z1D0RAt/rY+PSwt%0AiR6XtkBHvz0oNr2VMvs48sx55FtyE4Elvm3VWc74S4NG0WBJ9KScjWgsii/ixxf24Y30DTzesA9v%0AxI837MUXTtxH/ETUKGosTAwVVY3furdjxOJlqMTUnu3RIB6UTwxEuuS2PhmY40HZbrDhMNiTPY5Z%0ARjt2vU2CkTitmBqjK+ih0duUDB/xcNJ/MPGGvfgjgTN6boNGj1VvpdCSj1VvxZa4WfVWdBotvsT/%0A2b5faPzUexvO+D1UQcGiN58wZG2Nl+msWBP7LHoLevskYOQ7N87pwnrHjh0bcH9JSck5V+hsZdqF%0A9VLhXNp5rMXLc6/tYX+dG7NRy8KrKrnqkhI0I9xDF1NjRGKRPmGn+z7cKxgFYyH0JoVWdxfBaJBA%0ANEggEiTUvR0NEoyGCEa6t4P99pCcKa2ixaA14I/4+93vMGQlwkoeeYkelu7wYtYN7oyydHndqmoi%0A4NA7APV6nAxBKmoiFPWURbE7jDS2diT+zhHCsfjfPBwLE+q1HY5FEseETzgm0uuYnmDd/TNn+vdX%0AULAZrDgMWYmgYycrce8wZpFlyMJhtJNlsJ/1Mibp8rc8F72DsyVLj68znPxCYNAaRnVvgKqqBKOh%0AXiHkFMEk5En2sHjDvjMK8lpFiy0RFmwGGza9JRlO4kHFgtXQO7QMbg5cKBrq02vrOekLTH9fanwD%0A/v/INefw0BX3n3OdBjLQhfUGdaXg0UACzeCdaztjqso7O47zP28dxB+MUFmSxa3XTWVcvm0Yajl4%0AZ9NOVVWJxCLJcBOMhgj0Cju9g0/3vu6gFIz0lNsNtkRYSQwRJW7GYZyEK6/boRGNRfuEoEA0SFfI%0AgzvYSWeoKzmc6g520ZnYDp1wRe8T2fRWspJBp29PjyMZfLIwaPUj0sahEIqG8UV8iR677qFMf3JI%0A05foDfCF/Xgj3R+KfgLRgXsfDIlez769ov30oOp6ektNul7HJHtP42UDBaRILII30TPSHUy8YS9d%0AvXpRvGEfXWFP8rjIGfRsKCjJngyb3oLT5sCgGk/oRbFgM/T0qKTD2aOqqhKIBnsCTq/g4wv7mFxU%0ARqVp0umf6BxIoDlH6fBmMhQG284OT5D/3ryfj/Y0odUoXDerlOtnl2PQj65uePl7ZpbR1s7uN/nO%0AYCfuUBedwU46Qp10BuPhp/veHew67Ye5WWfGYbCTa8smFol/a9dqtMm5SlpF26fsxG2Nokk87lXW%0Az7Ea5eQyAH8kkAwnPUGkZxiyd3g5m2Hf7jlX8WGK+L1FZyHbZqXD4018Eej9xSCU7EE9k7khp/vd%0AyYCkNaBRtMmelNP9PbqZtD1hxGqwYNfb4oGkO6AYrH3CikVv7hOkRttrdrik5dIHQgBk24z84O+n%0AM/tAC8+/sZdXq2v5aE8Tt35lCueVO1NdPSFGhKIomHUmzDoTBVbXgMeGoiHcwZ5ens5QV3J+We8A%0A1NDUNEK1P3MK8XZa9BaKjUWJUGLudSacOTmx1NIrtFj05lOeFXcmH4AxNRYfFj5FD2l/vaeBXr2l%0AgV773KFOomoMq85Crjkn2YNi09tOGtJJBhWdBb1WloMZzSTQiCFz0cQ8ppRm89LWQ7y5/SiPvfAp%0Ac6YXctO1E7Fb5DonQnQzaA3xOVOW3AGPc+ZaaGhyE1Wj8VssRiy5HSWqxoiq/ZVFiamxxONEWa/t%0AWOKY/vYDWLpDSa9wYk6EFnOKznbRKJpkYMQ44r9epAEJNGJImQw6Fn95EpdPK+C/Nu3hvV0N7DjY%0Ayj8mykb72LAQo4lWo03Mp5GeASFOZ/ROIxdprbwwiwdu/RI3XTORUCTKb/93N09UfUpTuy/VVRNC%0ACJGBJNCIYaPVaLhuVin//n9nccGEXGoOt/PAf37Iq9WHCUfO/ZRoIYQQ4kQy5CSGXV62mR9+60I+%0A2tPE+jf38Ye3v+ClrYcozrNS6rIxvvtWYMdmlq51IYQQZ2/EA82qVavYsWMHiqKwbNkyLrzwwuS+%0Abdu28cQTT6DRaKioqGDlypVoNNKJlAkUReGy8wqYVuHk1fdr2Xu0nbpmL0ebPH2Oy7EbkwGntMDO%0AeJcNV455xC/YJ4QQIr2MaKD58MMPqa2tpaqqioMHD7Js2TKqqqqS+x988EGee+45CgsLufPOO9m6%0AdStXXXXVSFZRDDOrSc9N104EIBZTaWz3caTRw9Gm7lsXOw+2svNga/JnDHoN4/N79eS47IxzWTEZ%0ApINRCCFE3Ih+IlRXVzN//nwAKisrcbvdeDwebLb4lWU3btyY3HY6nbIuVIbTaBSKcq0U5VqZdX5B%0AsrzTF4qHm8Z4wDna5OFwQxcHj3cmj1GA/BxzvCcnEXLGu2w4s0b/VTaFEEIMvRENNC0tLUybNi35%0A2Ol00tzcnAwx3fdNTU2899573HXXXad9zpwcCzrd8F2RdqCrEmaS0dTOfKCyrO/1OcKRKEcbPXxx%0AzM2hejeHj3fyxTE3H+9t5uO9zcnjbGY9FcUOKoqzEjcHpYV29InXyGhq53CSdmaOsdBGkHZmmlS0%0AM6V99v2tutDa2sr3v/99li9fTk7OwKs3A7QP42nAcpnq0cVu0HBRRQ4XVcRfF6qq0t4V5Ej3cFVj%0AvDdn18EWPjvYkvw5rUahMNfChRPzqSyyM7U0B4spc4er0uXvOVhjoZ1joY0g7cw0Y2LpA5fLRUtL%0AzwdNU1MT+fn5yccej4fbb7+dH/7wh8ydO3ckqybSkKIoOLNMOLNMXDwxL1keCEWSE4675+XUNXnZ%0AVH0YAI2iUFmSxfQKJ9MqcikvtKPRyDCVEEKksxENNHPmzGHNmjUsXryYmpoaXC5XcpgJ4JFHHuHW%0AW29l3rx5I1ktkWFMBh0TSxxMLHEky6KxGG2+CO/9rY5dh9o4cMzN/jo3f9x6CKtJx/nlzkTAceLM%0AMqWw9kIIIc7FiAaaGTNmMG3aNBYvXoyiKCxfvpyNGzdit9uZO3cuL730ErW1tWzYsAGAb3zjGyxa%0AtGgkqygylFaj4fyKXPJtBv7+ygl4/GE+r21n1xet7DrUxkd7mvhoT3whwOI8K9Mr4gFn8vjsUbdq%0AuBBCiJMpan8TWdLIcI5HynhnZjlVO1VVpb7Vx65DbdQcamPvkXZCiSsZ67Qapox3MK0il+kVTkry%0AraP+LKqx/vfMJGOhjSDtzDRjYg6NEKORoigU51kpzrPydzPHE45E2VfnpuZQG7u+aKPmcDs1h9t5%0A8S1w2AxML3cybYKTaeVOWUVcCCFGCQk0QpxAr9MyrTweWG66Bjo8QWoSvTc1h9t4b1cD7+1qQAFK%0AC+3J4anKEgc6rVzZWgghUkECjRCnkW0zMueCIuZcUERMVTna6GHXoVZqDrWxv85NbUMXr1bXYjRo%0AOa80h+kT4pOLC3Isqa66EEKMGRJohDgLGkWhrNBOWaGdr19Rjj8YYe+Rjvjw1KFWPj3QwqcH4pcm%0AyM82MbU0h8njs5kyPptch2nUz78RQoh0JYFGiEEwG3VcPCmPiyfFr4PT3OFPDk/trm1n6856tu6s%0AB8CZZWTy+Gwmj8tm8vhsinItEnCEEGKISKARYgjlZ5u5+pISrr6khFhM5WiTh71HO9h/tIO9RzvY%0AVtPItppGAOwWfTLcTB6fzXiXTS7wJ4QQ50gCjRDDRKPpGZ76u5njk6eH7zvawb66DvYe6eDjfc18%0AvC++FpXZqGViSTaTxzuYMj6H8iK7TDIWQogzJIFGiBHS+/Twqy8pQVVVWt2BeA9OXQd7j7r57ItW%0APvuiFQC9TkNlcVayB6ey2IHRIBf5E0KI/kigESJFFEUhL9tMXraZORcUAeD2BNlX52bfkZ5enD1H%0AOoD4IpvlhXYmJQLOpHEOrCZ9KpsghBCjhgQaIUYRh83IzKkuZk51AeANhNlf52ZfYh7O4YYuDh7v%0A5LUPjqAA41y2ZA/O5HEOHDZjahsghBApIoFGiFHMatJz8cS85GriwVCUg8fjAWff0Q4OHu/kaJOH%0Av3xcB0CB08L5FU4Ks82UFdopLbBhMsh/cyFE5pN3OiHSiNGg5fxyJ+eXOwEIR2LUNnSx92g7+466%0AOXCsg7cS4QZAAQpzLZQX2ikrzKJcQo4QIkPJu5oQaUyv0zBxnIOJ4xx8/QqIqSphFP62u4HDDV3U%0ANnRR29hFfauP6sTp4hJyhBCZSN7BhMggGkVhXL4dowKXTysE4iGnqd3P4fpOCTlCiIwl71ZCZDiN%0AolDotFDotJwccho6OVwvIUcIkf7knUmIMahPyDn/7ENOWaGdcgk5QohRRN6FhBDA6UNObUNXPOgk%0AQs62XiEn12GiKNdKUa4lcYtv2y2GFLZICDGWSKARQpzSmYSc2oZ4wOl9leNuNrOe4lwLhbnWPvdO%0AhwmNLMwphBhCEmiEEGelv5AD8YsA1rf6qG/1xu9bvNS3+dh/zM2+Onef5zDoNBQ6LRTlWfv06BTk%0AWNDrZP0qIcTZk0AjhBgSVpOeiSUOJpY4+pSHI1Ea2/zUt/WEnPoWLw1tPo40efocqyjxFcuLc60U%0A9hq+Ks61YJFlHoQQA5BAI4QYVnqdlnEuG+Nctj7lMVWlzR3geO9encT9pwda4EDf53FYDcmAU5hr%0AobwkGyUWI9tmwGE1Ss+OEGOcBBohREpoei3OeWFlbp99Xb5Qn4BzvNVLQ6uPPb0W6zyR1aQj22aM%0ABxybEYfNQLbVSLbdiMNqSJYb9bJiuRCZaMQDzapVq9ixYweKorBs2TIuvPDC5L5gMMiDDz7I/v37%0A2bhx40hXTQgxStgtBuwWA5PHZ/cpD4ajNLT6aGz3EVbhWEMXHd4gbk+IDk+Qtq4gx1q8Az632ahL%0A9OoYEgEoHn5ODEBmo3zfEyKdjOj/2A8//JDa2lqqqqo4ePAgy5Yto6qqKrn/0Ucf5bzzzmP//v0j%0AWS0hRJow6rWUFdopK7STn2+nubnrpGOC4Shub4iOrmD83hMPPG5PkA5PkA5vCLcn3gN0ut8VDzmG%0ARMgxkm3vCUHZtvi2BB8hRocR/Z9YXV3N/PnzAaisrMTtduPxeLDZ4mPrd999Nx0dHbz88ssjWS0h%0ARAYx6rW4ss24ss0DHheOxHAne3dCuL2JwOMJ9QlA+9v9qAP9PoOWbJuRHNsJYcdu7DMEJkNdQgyv%0AEQ00LS0tTJs2LfnY6XTS3NycDDQ2m42Ojv7Hx4UQYijpdRryHGbyHAMHn0g0RpcvnAg78cDT0dVr%0AO1He2DZwj0/3UFcy9CR6e3JsfYOPTG4W4tyktK9UVQf63nNmcnIs6HTD980nP98+bM89mkg7M4u0%0Ac2gVncEx4UiMjq4gbZ1+2joDtLkDtHYGktttie3TDXXZLQZyHSacWSZyHSbKi7KoKHEwodiB1Zy5%0Ap67LazazpKKdIxpoXC4XLS0tycdNTU3k5+cP6jnb2wd+cxiMU43RZxppZ2aRdqaW06LHadFDYf9v%0A6OFItFfPzql7ew7Xd570s/nZJkoL7JQW2CkrsFFaYCfbZhzuJg270fq3HGrSzqF57lMZ0UAzZ84c%0A1qxZw+LFi6mpqcHlciWHm4QQYizQ67TkZ5vJP80cn2AoSkyrYceeRo40eqht7OJIYxcf723m473N%0AyeOyrAZKC2yUJYJOaYGN/GyzLC0hxpwRDTQzZsxg2rRpLF68GEVRWL58ORs3bsRut7NgwQLuvPNO%0AGhoaOHToEEuXLuWmm27i+uuvH8kqCiHEqGA0aMnPt2PWKlyemHqoqirtXcFEuPFwJBFydn3Rxq4v%0A2pI/azJoGe+yJQNOWYGd4jwrOq3MzxGZa8Tn0Nx77719Hk+dOjW5/fOf/3ykqyOEEGlDURScWfH5%0ANZdM6hmu9/jDiXATDzm1jV0cOOZmf681tHRaheI8a2K4Kh50xuXb5LRzkTHklSyEEGnOZtZzfrmT%0A88udybJgOEpdk4cjTT09OUebvBxp9PAu9QAogCvH3KcnpyjXiopKOBIjElWJRGOJ7VhyOxyNEYkk%0A9vUqjyTKTyzr81x9jo3fK4qC0aDFatJjNemwmvXYTHqsZl28zJwo77XfZNCiyLCa6EUCjRBCZCCj%0AXktliYPKXouFRmMx6lt9fXpzjjR6+GhPEx/taRqReilK/JR5vVaDLnHTaDW0dwY51jzwVZ5702oU%0ALN0hpzv4JLZtvUOQWY/F1FNmMerQaCQIZSIJNEIIMUZoNRrG5ceHmmZPj5epqkqLO5AMN00dfrQa%0ABZ02ETp0CnqdDI9HDQAAC+hJREFUpuexVoNOp0GnVdBrNcl9uj4hRekJLb1/Vqeg1Zw8j6f7rJhY%0ATMUXjOANhPH6u+/DeAMRvP4wnl7lvkDP/uYOP9HYmV8GxGLUYTPryUpcCdqRuA5QVmI5jO5lMWwW%0AvUyuTiMSaIQQYgxTFCV51tWlU1wprYtGo2Az67GZ9ZBz5j+nqiqBULRvEAqcHIh67sN0+cIcPOZm%0AoMuhaRSFLKs+Hnis8fW+HNbu8NN9MURZ7X20kEAjhBAirSmKgtmow2zUkec4/fHdYjGVLl8oseZX%0AYrkLb4hOT6jPoqfHW7zUNgx8XRWrSRdf5b17ZXdrz6Kn3SFIbzLg9oaIxVRUVUVVIab23Y6p9DyO%0Aqaj0Oi7Wc3zv4+KPe8piscQ+4pPBnXYTOVlG7GZ9Rs87kkAjhBBiTNJolHgIsRkpLTj1caqq4g9G%0AE+t9hZJrgLmTa4DFQ5E7EX5GK51Wg9NuxJllJMdujJ8xZzeSYzcly2xpHHok0AghhBADUJT4BGSL%0ASUdRrnXAY09c9LSzVwiKqgqhUASNRkFRQEFBo4CiSdwrCholsS9xr+lV1vvneh73/7PdZaFIlPbO%0AIG1dQdq7ArR1Btl7pOOUC64adBpy7D2Bp2/wiW9bTbpRGXok0AghhBBDZKBFT0fL0geRaGLdsa4g%0AbV2BeODpjG/Hg0+QxiOnXijaoNfEe3XsxnjQSQQeZ5YRp91EVrZlBFvTQwKNEEIIMYbotBryss3k%0ADbD8RjgSo90TpL0zHnLaOgO0d8WDT3siCJ1qhflxLhsP/dNlw1X9U5JAI4QQQog+9DoNrmwzrgFD%0AT/SkkNPWGWRi2VmcojaEJNAIIYQQ4qzpdVpcORZcOX2HmFI1tCYnzgshhBAi7UmgEUIIIUTak0Aj%0AhBBCiLQngUYIIYQQaU8CjRBCCCHSnqKqAy3NJYQQQggx+kkPjRBCCCHSngQaIYQQQqQ9CTRCCCGE%0ASHsSaIQQQgiR9iTQCCGEECLtSaARQgghRNqTQHMKq1atYtGiRSxevJidO3emujrD5tFHH2XRokV8%0A85vf5I033kh1dYZNIBBg/vz5bNy4MdVVGTYvv/wyN9xwAzfeeCNbtmxJdXWGhdfr5Y477mDp0qUs%0AXryYrVu3prpKQ27fvn3Mnz+f559/HoD6+nqWLl3KkiVLuOuuuwiFQimu4eD118bbbruNm2++mdtu%0Au43m5uYU13BonNjOblu3bmXKlCkpqtXQO7Gd4XCYf/mXf2HhwoXceuutuN3uEamHBJp+fPjhh9TW%0A1lJVVcXKlStZuXJlqqs0LLZt28b+/fupqqrid7/7HatWrUp1lYbNf/zHf+BwOFJdjWHT3t7OL3/5%0AS9avX8/TTz/NX/7yl1RXaVj88Y9/pKKigrVr1/LUU09l3P9Nn8/HihUruOKKK5JlP//5z1myZAnr%0A16+nrKyMDRs2pLCGg9dfG5988kluuukmnn/+eRYsWMDvf//7FNZwaPTXToBgMMhvfvMb8vPzU1Sz%0AodVfO1988UVycnLYsGEDX/va19i+ffuI1EUCTT+qq6uZP38+AJWVlbjdbjweT4prNfRmzpzJU089%0ABUBWVhZ+v59oNJriWg29gwcPcuDAAa6++upUV2XYVFdXc8UVV2Cz2XC5XKxYsSLVVRoWOTk5dHR0%0AANDZ2UlOTk6KazS0DAYDv/3tb3G5XMmyDz74gC9/+csAXHPNNVRXV6eqekOivzYuX76cr3zlK0Df%0Av3E666+dAE8//TRLlizBYDCkqGZDq792vvXWW9xwww0ALFq0KPn6HW4SaPrR0tLS543S6XRmTBdo%0Ab1qtFovFAsCGDRuYN28eWq02xbUaeqtXr+a+++5LdTWGVV1dHYFAgO9///ssWbIk7T/0TuXrX/86%0Ax48fZ8GCBdx8883827/9W6qrNKR0Oh0mk6lPmd/vT3745ebmpv17UX9ttFgsaLVaotEo69ev5/rr%0Ar09R7YZOf+08dOgQe/bs4atf/WqKajX0+mvnsWPHeOedd1i6dCl33333iAVUCTRnINNXh9i8eTMb%0ANmzgwQcfTHVVhtxLL73ExRdfzPjx41NdlWHX0dHBL37xCx555BHuv//+jHzd/ulPf6K4uJg333yT%0AZ599loceeijVVRpRmfg37RaNRvnXf/1XLr/88pOGaTLFww8/zP3335/qagw7VVWTQ8OTJk3i17/+%0A9Yj8Xt2I/JY043K5aGlpST5uamrKmPHOE23dupWnn36a3/3ud9jt9lRXZ8ht2bKFo0ePsmXLFhoa%0AGjAYDBQWFjJ79uxUV21I5ebmcskll6DT6SgtLcVqtdLW1kZubm6qqzakPvnkE+bOnQvA1KlTaWpq%0AIhqNZmTPYjeLxUIgEMBkMtHY2HjSEEamuP/++ykrK+OOO+5IdVWGRWNjI1988QX33nsvEP9cufnm%0Am0+aMJwJ8vLymDlzJgBz585lzZo1I/J7pYemH3PmzOH1118HoKamBpfLhc1mS3Gthl5XVxePPvoo%0Av/71r8nOzk51dYbFk08+yR/+8AdefPFFvvWtb/HP//zPGRdmIP6msW3bNmKxGO3t7fh8voybXwJQ%0AVlbGjh07gHi3ttVqzegwAzB79uzk+9Ebb7zBlVdemeIaDb2XX34ZvV7PnXfemeqqDJuCggI2b97M%0Aiy++yIsvvojL5crIMAMwb9685BmINTU1VFRUjMjvldW2T+Hxxx9n+/btKIrC8uXLmTp1aqqrNOSq%0AqqpYs2ZNnxfb6tWrKS4uTmGths+aNWsoKSnhxhtvTHVVhsULL7yQPAPmBz/4wYhNxBtJXq+XZcuW%0A0draSiQS4a677sqo4Yldu3axevVqjh07hk6no6CggMcff5z77ruPYDBIcXExDz/8MHq9PtVVPWf9%0AtbG1tRWj0Zj84lhZWclPfvKT1FZ0kPpr55o1a5JfHq+99lr++te/priWg3eq1+zKlStpbm7GYrGw%0AevVq8vLyhr0uEmiEEEIIkfZkyEkIIYQQaU8CjRBCCCHSngQaIYQQQqQ9CTRCCCGESHsSaIQQQgiR%0A9iTQCCEyxsaNG5MXLhNCjC0SaIQQQgiR9mTpAyHEiFu7di2bNm0iGo0yYcIEvvOd7/C9732PefPm%0AsWfPHgB+9rOfUVBQwJYtW/jlL3+JyWTCbDazYsUKCgoK2LFjB6tWrUKv1+NwOFi9ejUAHo+He++9%0Al4MHD1JcXMwvfvELmpqakj03gUCARYsWsXDhwpS1Xwgx9KSHRggxonbu3Mmbb77JunXrqKqqwm63%0A8/7773P06FFuvPFG1q9fz2WXXcYzzzyD3+/nxz/+MWvWrGHt2rXMmzePJ598EoAf/ehHrFixguef%0Af56ZM2fy9ttvA3DgwAFWrFjBxo0b2b9/PzU1NWzatIkJEyawdu1ann/+eQKBQCr/CYQQw0B6aIQQ%0AI+qDDz7gyJEj3HLLLQD4fD4aGxvJzs5m+vTpAMyYMYNnn32Ww4cPk5ubS2FhIQCXXXYZL7zwAm1t%0AbXR2djJ58mQAbrvtNiA+h+aCCy7AbDYD8fVzurq6uPLKK1m/fj333XcfV111FYsWLRrhVgshhpsE%0AGiHEiDIYDFx77bU8+OCDybK6uro+a2ypqoqiKCiK0udne5efatWWExerVFWVyspKXn31VT766CNe%0Ae+01nn32WV544YUhbJUQItVkyEkIMaJmzJjBO++8g9frBWDdunU0NzfjdrvZvXs3AJ988glTpkyh%0AvLyc1tZWjh8/DkB1dTUXXXQROTk5ZGdns3PnTgCeeeYZ1q1bd8rf+corr/DZZ58xe/Zsli9fTn19%0APZFIZJhbKoQYSdJDI4QYURdccAHf/va3Wbp0KUajEZfLxaxZsygoKGDjxo088sgjqKrKE088gclk%0AYuXKldx9990YDAYsFgsrV64E4LHHHmPVqlXodDrsdjuPPfYYb7zxRr+/c+LEiSxfvhyDwYCqqtx+%0A++3odPL2J0QmkdW2hRApV1dXx5IlS3jnnXdSXRUhRJqSISchhBBCpD3poRFCCCFE2pMeGiGEEEKk%0APQk0QgghhEh7EmiEEEIIkfYk0AghhBAi7UmgEUIIIUTak0AjhBBCiLT3/wECSJIf7jOJ+QAAAABJ%0A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9411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-18480"/>
            <a:ext cx="9144000" cy="8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Image exploration and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management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5" name="Rectangle 7"/>
          <p:cNvSpPr>
            <a:spLocks noChangeArrowheads="1"/>
          </p:cNvSpPr>
          <p:nvPr/>
        </p:nvSpPr>
        <p:spPr bwMode="auto">
          <a:xfrm>
            <a:off x="8747125" y="6391275"/>
            <a:ext cx="433388" cy="3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2859" y="848901"/>
            <a:ext cx="8640960" cy="6878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Load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data from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repository: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train.zip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3026 files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test.zip – 1297 files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sample_submission.csv 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train_labels.csv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Train data :</a:t>
            </a:r>
          </a:p>
          <a:p>
            <a:pPr algn="just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Train labels :</a:t>
            </a:r>
          </a:p>
          <a:p>
            <a:pPr algn="just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Image classes : </a:t>
            </a:r>
          </a:p>
          <a:p>
            <a:pPr algn="just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68" b="574"/>
          <a:stretch/>
        </p:blipFill>
        <p:spPr bwMode="auto">
          <a:xfrm>
            <a:off x="1691680" y="2420888"/>
            <a:ext cx="5667375" cy="92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71267"/>
            <a:ext cx="26003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229200"/>
            <a:ext cx="506730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789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-18480"/>
            <a:ext cx="9144000" cy="8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Load images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5" name="Rectangle 7"/>
          <p:cNvSpPr>
            <a:spLocks noChangeArrowheads="1"/>
          </p:cNvSpPr>
          <p:nvPr/>
        </p:nvSpPr>
        <p:spPr bwMode="auto">
          <a:xfrm>
            <a:off x="8747125" y="6391275"/>
            <a:ext cx="433388" cy="3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4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827420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Examples of original images </a:t>
            </a: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by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opevcv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library: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9"/>
          <a:stretch/>
        </p:blipFill>
        <p:spPr bwMode="auto">
          <a:xfrm>
            <a:off x="5328592" y="885453"/>
            <a:ext cx="3815408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42831"/>
            <a:ext cx="5374396" cy="4926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810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-18480"/>
            <a:ext cx="9144000" cy="8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Splitting data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5" name="Rectangle 7"/>
          <p:cNvSpPr>
            <a:spLocks noChangeArrowheads="1"/>
          </p:cNvSpPr>
          <p:nvPr/>
        </p:nvSpPr>
        <p:spPr bwMode="auto">
          <a:xfrm>
            <a:off x="8747125" y="6391275"/>
            <a:ext cx="433388" cy="3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5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620688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Shuffle data 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85"/>
          <a:stretch/>
        </p:blipFill>
        <p:spPr bwMode="auto">
          <a:xfrm>
            <a:off x="1916501" y="764704"/>
            <a:ext cx="2409825" cy="939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78"/>
          <a:stretch/>
        </p:blipFill>
        <p:spPr bwMode="auto">
          <a:xfrm>
            <a:off x="414338" y="1988840"/>
            <a:ext cx="8315325" cy="1210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251520" y="1628800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Splitting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files for train and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valid 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76007" y="3140968"/>
            <a:ext cx="3719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b="1" dirty="0">
                <a:latin typeface="Times New Roman" pitchFamily="18" charset="0"/>
                <a:cs typeface="Times New Roman" pitchFamily="18" charset="0"/>
              </a:rPr>
              <a:t>Path, quantity for train, valid data 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92" y="3501008"/>
            <a:ext cx="5867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175" y="4005064"/>
            <a:ext cx="1213241" cy="2568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3" name="Прямоугольник 12"/>
          <p:cNvSpPr/>
          <p:nvPr/>
        </p:nvSpPr>
        <p:spPr>
          <a:xfrm>
            <a:off x="6876256" y="3284984"/>
            <a:ext cx="15568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Quantity data</a:t>
            </a: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 categories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7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-18480"/>
            <a:ext cx="9144000" cy="8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Image processing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– file operations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5" name="Rectangle 7"/>
          <p:cNvSpPr>
            <a:spLocks noChangeArrowheads="1"/>
          </p:cNvSpPr>
          <p:nvPr/>
        </p:nvSpPr>
        <p:spPr bwMode="auto">
          <a:xfrm>
            <a:off x="8747125" y="6391275"/>
            <a:ext cx="433388" cy="3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6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755412"/>
            <a:ext cx="237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Copy files to 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folders 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01" y="1166912"/>
            <a:ext cx="3581400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043537"/>
            <a:ext cx="2733187" cy="559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433512" y="5602676"/>
            <a:ext cx="237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Result folders 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948689" y="692696"/>
            <a:ext cx="2719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Minimal image resolution</a:t>
            </a:r>
            <a:endParaRPr lang="uk-UA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667" y="1196752"/>
            <a:ext cx="313372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78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-18480"/>
            <a:ext cx="9144000" cy="8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Image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preprocessing - normalization 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5" name="Rectangle 7"/>
          <p:cNvSpPr>
            <a:spLocks noChangeArrowheads="1"/>
          </p:cNvSpPr>
          <p:nvPr/>
        </p:nvSpPr>
        <p:spPr bwMode="auto">
          <a:xfrm>
            <a:off x="8747125" y="6391275"/>
            <a:ext cx="433388" cy="3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7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2859" y="848901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Normalize images 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950218"/>
            <a:ext cx="5381625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40" y="3354741"/>
            <a:ext cx="3422320" cy="342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354740"/>
            <a:ext cx="3409407" cy="342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463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-18480"/>
            <a:ext cx="9144000" cy="8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Image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preprocessing – problem images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5" name="Rectangle 7"/>
          <p:cNvSpPr>
            <a:spLocks noChangeArrowheads="1"/>
          </p:cNvSpPr>
          <p:nvPr/>
        </p:nvSpPr>
        <p:spPr bwMode="auto">
          <a:xfrm>
            <a:off x="8747125" y="6391275"/>
            <a:ext cx="433388" cy="3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8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03648" y="1018868"/>
            <a:ext cx="1080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Daisy?!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2993647" cy="1951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093" y="1441261"/>
            <a:ext cx="3000275" cy="241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940152" y="1053511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Rose?!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241626"/>
            <a:ext cx="3305175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046204" y="3933056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Rose?...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09" y="4533935"/>
            <a:ext cx="3659827" cy="1703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1432005" y="413978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Roses…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61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-18480"/>
            <a:ext cx="9144000" cy="8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Image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preprocessing – after normalization 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5" name="Rectangle 7"/>
          <p:cNvSpPr>
            <a:spLocks noChangeArrowheads="1"/>
          </p:cNvSpPr>
          <p:nvPr/>
        </p:nvSpPr>
        <p:spPr bwMode="auto">
          <a:xfrm>
            <a:off x="8747125" y="6391275"/>
            <a:ext cx="433388" cy="3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9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94618"/>
            <a:ext cx="7486650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750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334</Words>
  <Application>Microsoft Office PowerPoint</Application>
  <PresentationFormat>Экран (4:3)</PresentationFormat>
  <Paragraphs>128</Paragraphs>
  <Slides>22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philka-ua</dc:creator>
  <cp:lastModifiedBy>philka-ua</cp:lastModifiedBy>
  <cp:revision>60</cp:revision>
  <dcterms:created xsi:type="dcterms:W3CDTF">2019-01-24T09:35:53Z</dcterms:created>
  <dcterms:modified xsi:type="dcterms:W3CDTF">2019-04-03T23:46:48Z</dcterms:modified>
</cp:coreProperties>
</file>